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1"/>
  </p:sldMasterIdLst>
  <p:notesMasterIdLst>
    <p:notesMasterId r:id="rId21"/>
  </p:notesMasterIdLst>
  <p:sldIdLst>
    <p:sldId id="301" r:id="rId2"/>
    <p:sldId id="302" r:id="rId3"/>
    <p:sldId id="303" r:id="rId4"/>
    <p:sldId id="307" r:id="rId5"/>
    <p:sldId id="305" r:id="rId6"/>
    <p:sldId id="308" r:id="rId7"/>
    <p:sldId id="309" r:id="rId8"/>
    <p:sldId id="310" r:id="rId9"/>
    <p:sldId id="311" r:id="rId10"/>
    <p:sldId id="304" r:id="rId11"/>
    <p:sldId id="312" r:id="rId12"/>
    <p:sldId id="313" r:id="rId13"/>
    <p:sldId id="321" r:id="rId14"/>
    <p:sldId id="318" r:id="rId15"/>
    <p:sldId id="319" r:id="rId16"/>
    <p:sldId id="320" r:id="rId17"/>
    <p:sldId id="322" r:id="rId18"/>
    <p:sldId id="324" r:id="rId19"/>
    <p:sldId id="323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ial Black" panose="020B0A04020102020204" pitchFamily="34" charset="0"/>
      <p:bold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DDC"/>
    <a:srgbClr val="1664E4"/>
    <a:srgbClr val="1B81EB"/>
    <a:srgbClr val="1A7FEA"/>
    <a:srgbClr val="176DE5"/>
    <a:srgbClr val="1458E0"/>
    <a:srgbClr val="1870E7"/>
    <a:srgbClr val="1C84EC"/>
    <a:srgbClr val="121737"/>
    <a:srgbClr val="032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337" autoAdjust="0"/>
  </p:normalViewPr>
  <p:slideViewPr>
    <p:cSldViewPr snapToGrid="0">
      <p:cViewPr varScale="1">
        <p:scale>
          <a:sx n="87" d="100"/>
          <a:sy n="87" d="100"/>
        </p:scale>
        <p:origin x="78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22.09.2023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905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5900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3608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9339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2494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9295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58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8686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8814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829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11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Цупер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Алла Петровна – тренер-администратор национальной команды Республики Беларусь по фристайлу, чемпион Олимпийских игр 2014 года, заслуженный мастер спорта, кавалер ордена Отечества III степени, член комиссии спортсменов Национального олимпийского комитета Республики Беларусь.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4427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006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676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532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61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68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55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393909" cy="44682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D0A3551-1F13-4FD6-94F9-5C0DD4BB03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20248"/>
            <a:ext cx="1824517" cy="152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4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81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6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56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4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38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2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7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7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0.xml.rels><?xml version="1.0" encoding="UTF-8" standalone="yes" ?><Relationships xmlns="http://schemas.openxmlformats.org/package/2006/relationships"><Relationship Id="rId8" Target="../media/hdphoto10.wdp" Type="http://schemas.microsoft.com/office/2007/relationships/hdphoto"/><Relationship Id="rId3" Target="../media/image18.jpeg" Type="http://schemas.openxmlformats.org/officeDocument/2006/relationships/image"/><Relationship Id="rId7" Target="../media/image20.jpeg" Type="http://schemas.openxmlformats.org/officeDocument/2006/relationships/image"/><Relationship Id="rId12" Target="../media/hdphoto12.wdp" Type="http://schemas.microsoft.com/office/2007/relationships/hdphoto"/><Relationship Id="rId2" Target="../media/image17.png" Type="http://schemas.openxmlformats.org/officeDocument/2006/relationships/image"/><Relationship Id="rId1" Target="../slideLayouts/slideLayout12.xml" Type="http://schemas.openxmlformats.org/officeDocument/2006/relationships/slideLayout"/><Relationship Id="rId6" Target="../media/hdphoto9.wdp" Type="http://schemas.microsoft.com/office/2007/relationships/hdphoto"/><Relationship Id="rId11" Target="../media/image22.jpeg" Type="http://schemas.openxmlformats.org/officeDocument/2006/relationships/image"/><Relationship Id="rId5" Target="../media/image19.jpeg" Type="http://schemas.openxmlformats.org/officeDocument/2006/relationships/image"/><Relationship Id="rId10" Target="../media/hdphoto11.wdp" Type="http://schemas.microsoft.com/office/2007/relationships/hdphoto"/><Relationship Id="rId4" Target="../media/hdphoto8.wdp" Type="http://schemas.microsoft.com/office/2007/relationships/hdphoto"/><Relationship Id="rId9" Target="../media/image21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8" Target="../media/image25.jpeg" Type="http://schemas.openxmlformats.org/officeDocument/2006/relationships/image"/><Relationship Id="rId3" Target="../media/image17.png" Type="http://schemas.openxmlformats.org/officeDocument/2006/relationships/image"/><Relationship Id="rId7" Target="../media/hdphoto14.wdp" Type="http://schemas.microsoft.com/office/2007/relationships/hdphoto"/><Relationship Id="rId12" Target="../media/hdphoto16.wdp" Type="http://schemas.microsoft.com/office/2007/relationships/hdphoto"/><Relationship Id="rId2" Target="../notesSlides/notesSlide7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24.jpeg" Type="http://schemas.openxmlformats.org/officeDocument/2006/relationships/image"/><Relationship Id="rId11" Target="../media/image27.jpeg" Type="http://schemas.openxmlformats.org/officeDocument/2006/relationships/image"/><Relationship Id="rId5" Target="../media/hdphoto13.wdp" Type="http://schemas.microsoft.com/office/2007/relationships/hdphoto"/><Relationship Id="rId10" Target="../media/hdphoto15.wdp" Type="http://schemas.microsoft.com/office/2007/relationships/hdphoto"/><Relationship Id="rId4" Target="../media/image23.jpeg" Type="http://schemas.openxmlformats.org/officeDocument/2006/relationships/image"/><Relationship Id="rId9" Target="../media/image26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8" Target="../media/image30.jpeg" Type="http://schemas.openxmlformats.org/officeDocument/2006/relationships/image"/><Relationship Id="rId3" Target="../media/image17.png" Type="http://schemas.openxmlformats.org/officeDocument/2006/relationships/image"/><Relationship Id="rId7" Target="../media/hdphoto18.wdp" Type="http://schemas.microsoft.com/office/2007/relationships/hdphoto"/><Relationship Id="rId2" Target="../notesSlides/notesSlide8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29.jpeg" Type="http://schemas.openxmlformats.org/officeDocument/2006/relationships/image"/><Relationship Id="rId5" Target="../media/hdphoto17.wdp" Type="http://schemas.microsoft.com/office/2007/relationships/hdphoto"/><Relationship Id="rId4" Target="../media/image28.jpeg" Type="http://schemas.openxmlformats.org/officeDocument/2006/relationships/image"/><Relationship Id="rId9" Target="../media/hdphoto19.wdp" Type="http://schemas.microsoft.com/office/2007/relationships/hdphoto"/></Relationships>
</file>

<file path=ppt/slides/_rels/slide13.xml.rels><?xml version="1.0" encoding="UTF-8" standalone="yes" ?><Relationships xmlns="http://schemas.openxmlformats.org/package/2006/relationships"><Relationship Id="rId8" Target="../media/hdphoto21.wdp" Type="http://schemas.microsoft.com/office/2007/relationships/hdphoto"/><Relationship Id="rId3" Target="../media/image17.png" Type="http://schemas.openxmlformats.org/officeDocument/2006/relationships/image"/><Relationship Id="rId7" Target="../media/image33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32.jpeg" Type="http://schemas.openxmlformats.org/officeDocument/2006/relationships/image"/><Relationship Id="rId5" Target="../media/hdphoto20.wdp" Type="http://schemas.microsoft.com/office/2007/relationships/hdphoto"/><Relationship Id="rId10" Target="../media/hdphoto22.wdp" Type="http://schemas.microsoft.com/office/2007/relationships/hdphoto"/><Relationship Id="rId4" Target="../media/image31.jpeg" Type="http://schemas.openxmlformats.org/officeDocument/2006/relationships/image"/><Relationship Id="rId9" Target="../media/image34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8" Target="../media/hdphoto24.wdp" Type="http://schemas.microsoft.com/office/2007/relationships/hdphoto"/><Relationship Id="rId3" Target="../media/image17.png" Type="http://schemas.openxmlformats.org/officeDocument/2006/relationships/image"/><Relationship Id="rId7" Target="../media/image37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36.jpeg" Type="http://schemas.openxmlformats.org/officeDocument/2006/relationships/image"/><Relationship Id="rId5" Target="../media/hdphoto23.wdp" Type="http://schemas.microsoft.com/office/2007/relationships/hdphoto"/><Relationship Id="rId10" Target="../media/hdphoto25.wdp" Type="http://schemas.microsoft.com/office/2007/relationships/hdphoto"/><Relationship Id="rId4" Target="../media/image35.jpeg" Type="http://schemas.openxmlformats.org/officeDocument/2006/relationships/image"/><Relationship Id="rId9" Target="../media/image38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8" Target="../media/image41.jpeg" Type="http://schemas.openxmlformats.org/officeDocument/2006/relationships/image"/><Relationship Id="rId3" Target="../media/image17.png" Type="http://schemas.openxmlformats.org/officeDocument/2006/relationships/image"/><Relationship Id="rId7" Target="../media/hdphoto27.wdp" Type="http://schemas.microsoft.com/office/2007/relationships/hdphoto"/><Relationship Id="rId2" Target="../notesSlides/notesSlide11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40.jpeg" Type="http://schemas.openxmlformats.org/officeDocument/2006/relationships/image"/><Relationship Id="rId11" Target="../media/hdphoto29.wdp" Type="http://schemas.microsoft.com/office/2007/relationships/hdphoto"/><Relationship Id="rId5" Target="../media/hdphoto26.wdp" Type="http://schemas.microsoft.com/office/2007/relationships/hdphoto"/><Relationship Id="rId10" Target="../media/image42.png" Type="http://schemas.openxmlformats.org/officeDocument/2006/relationships/image"/><Relationship Id="rId4" Target="../media/image39.jpeg" Type="http://schemas.openxmlformats.org/officeDocument/2006/relationships/image"/><Relationship Id="rId9" Target="../media/hdphoto28.wdp" Type="http://schemas.microsoft.com/office/2007/relationships/hdphoto"/></Relationships>
</file>

<file path=ppt/slides/_rels/slide16.xml.rels><?xml version="1.0" encoding="UTF-8" standalone="yes" ?><Relationships xmlns="http://schemas.openxmlformats.org/package/2006/relationships"><Relationship Id="rId8" Target="../media/image45.jpeg" Type="http://schemas.openxmlformats.org/officeDocument/2006/relationships/image"/><Relationship Id="rId3" Target="../media/image17.png" Type="http://schemas.openxmlformats.org/officeDocument/2006/relationships/image"/><Relationship Id="rId7" Target="../media/hdphoto31.wdp" Type="http://schemas.microsoft.com/office/2007/relationships/hdphoto"/><Relationship Id="rId2" Target="../notesSlides/notesSlide12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44.jpeg" Type="http://schemas.openxmlformats.org/officeDocument/2006/relationships/image"/><Relationship Id="rId11" Target="../media/hdphoto33.wdp" Type="http://schemas.microsoft.com/office/2007/relationships/hdphoto"/><Relationship Id="rId5" Target="../media/hdphoto30.wdp" Type="http://schemas.microsoft.com/office/2007/relationships/hdphoto"/><Relationship Id="rId10" Target="../media/image46.png" Type="http://schemas.openxmlformats.org/officeDocument/2006/relationships/image"/><Relationship Id="rId4" Target="../media/image43.jpeg" Type="http://schemas.openxmlformats.org/officeDocument/2006/relationships/image"/><Relationship Id="rId9" Target="../media/hdphoto32.wdp" Type="http://schemas.microsoft.com/office/2007/relationships/hdphoto"/></Relationships>
</file>

<file path=ppt/slides/_rels/slide17.xml.rels><?xml version="1.0" encoding="UTF-8" standalone="yes" ?><Relationships xmlns="http://schemas.openxmlformats.org/package/2006/relationships"><Relationship Id="rId8" Target="../media/image49.jpeg" Type="http://schemas.openxmlformats.org/officeDocument/2006/relationships/image"/><Relationship Id="rId3" Target="../media/image17.png" Type="http://schemas.openxmlformats.org/officeDocument/2006/relationships/image"/><Relationship Id="rId7" Target="../media/hdphoto35.wdp" Type="http://schemas.microsoft.com/office/2007/relationships/hdphoto"/><Relationship Id="rId2" Target="../notesSlides/notesSlide13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48.jpeg" Type="http://schemas.openxmlformats.org/officeDocument/2006/relationships/image"/><Relationship Id="rId5" Target="../media/hdphoto34.wdp" Type="http://schemas.microsoft.com/office/2007/relationships/hdphoto"/><Relationship Id="rId4" Target="../media/image47.jpeg" Type="http://schemas.openxmlformats.org/officeDocument/2006/relationships/image"/><Relationship Id="rId9" Target="../media/hdphoto36.wdp" Type="http://schemas.microsoft.com/office/2007/relationships/hdphoto"/></Relationships>
</file>

<file path=ppt/slides/_rels/slide18.xml.rels><?xml version="1.0" encoding="UTF-8" standalone="yes" ?><Relationships xmlns="http://schemas.openxmlformats.org/package/2006/relationships"><Relationship Id="rId3" Target="../media/image50.png" Type="http://schemas.openxmlformats.org/officeDocument/2006/relationships/image"/><Relationship Id="rId7" Target="../media/hdphoto37.wdp" Type="http://schemas.microsoft.com/office/2007/relationships/hdphoto"/><Relationship Id="rId2" Target="../notesSlides/notesSlide14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51.jpeg" Type="http://schemas.openxmlformats.org/officeDocument/2006/relationships/image"/><Relationship Id="rId5" Target="../media/image8.png" Type="http://schemas.openxmlformats.org/officeDocument/2006/relationships/image"/><Relationship Id="rId4" Target="https://www.noc.by/" TargetMode="External" Type="http://schemas.openxmlformats.org/officeDocument/2006/relationships/hyperlink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5.xml"/><Relationship Id="rId7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5.xml.rels><?xml version="1.0" encoding="UTF-8" standalone="yes" ?><Relationships xmlns="http://schemas.openxmlformats.org/package/2006/relationships"><Relationship Id="rId3" Target="../media/image8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slide3.xml" Type="http://schemas.openxmlformats.org/officeDocument/2006/relationships/slide"/><Relationship Id="rId5" Target="../media/hdphoto5.wdp" Type="http://schemas.microsoft.com/office/2007/relationships/hdphoto"/><Relationship Id="rId4" Target="../media/image10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8" Target="slide3.xml" Type="http://schemas.openxmlformats.org/officeDocument/2006/relationships/slide"/><Relationship Id="rId3" Target="../media/image8.png" Type="http://schemas.openxmlformats.org/officeDocument/2006/relationships/image"/><Relationship Id="rId7" Target="../media/hdphoto7.wdp" Type="http://schemas.microsoft.com/office/2007/relationships/hdphoto"/><Relationship Id="rId2" Target="../notesSlides/notesSlide4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12.jpeg" Type="http://schemas.openxmlformats.org/officeDocument/2006/relationships/image"/><Relationship Id="rId5" Target="../media/hdphoto6.wdp" Type="http://schemas.microsoft.com/office/2007/relationships/hdphoto"/><Relationship Id="rId10" Target="../media/image13.png" Type="http://schemas.openxmlformats.org/officeDocument/2006/relationships/image"/><Relationship Id="rId4" Target="../media/image11.jpeg" Type="http://schemas.openxmlformats.org/officeDocument/2006/relationships/image"/><Relationship Id="rId9" Target="https://www.belarus.by/ru/about-belarus/sport/second-cis-games-belarus" TargetMode="External" Type="http://schemas.openxmlformats.org/officeDocument/2006/relationships/hyperlink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5608320" y="6130409"/>
            <a:ext cx="6291072" cy="35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сентябрь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2023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5" y="352575"/>
            <a:ext cx="1523862" cy="1710602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5403273" y="2907030"/>
            <a:ext cx="6496119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4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От весёлых стартов – до олимпийских вершин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400" b="1" i="1" dirty="0">
                <a:latin typeface="Arial"/>
                <a:ea typeface="Arial"/>
                <a:cs typeface="Arial"/>
                <a:sym typeface="Arial"/>
              </a:rPr>
              <a:t>(о легендах и героях спорта, развитии индустрии спорта и туризма)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0D4B4C7-48F3-45AF-B67D-75C9014DB0DA}"/>
              </a:ext>
            </a:extLst>
          </p:cNvPr>
          <p:cNvSpPr txBox="1"/>
          <p:nvPr/>
        </p:nvSpPr>
        <p:spPr>
          <a:xfrm>
            <a:off x="1995055" y="488800"/>
            <a:ext cx="10196945" cy="14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BEA7050-1DA3-4E72-931B-63C8A6041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59255"/>
            <a:ext cx="5783283" cy="49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93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10</a:t>
            </a:fld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49FD41-CDF5-496A-8A43-DF3195B7C7E6}"/>
              </a:ext>
            </a:extLst>
          </p:cNvPr>
          <p:cNvSpPr txBox="1"/>
          <p:nvPr/>
        </p:nvSpPr>
        <p:spPr>
          <a:xfrm>
            <a:off x="6397554" y="2159972"/>
            <a:ext cx="52845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Нестеренко Юлия Викторовна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заслуженный мастер спорта Республики Беларусь (2005 г.).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Награждена орденом Отечества III степени; чемпионка ХХVIII Олимпийских игр 2004 г.; бронзовый призер Чемпионатов мира 2004 г. и 2005 г. (в эстафете 4х100 метров).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B11ACA-D0B1-4548-A4E4-FD4DEEE8C8F2}"/>
              </a:ext>
            </a:extLst>
          </p:cNvPr>
          <p:cNvSpPr txBox="1"/>
          <p:nvPr/>
        </p:nvSpPr>
        <p:spPr>
          <a:xfrm>
            <a:off x="1906587" y="309498"/>
            <a:ext cx="90994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 уроженцами Республики Беларусь, посвятившими свою жизнь спорту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pic>
        <p:nvPicPr>
          <p:cNvPr id="1028" name="Picture 4" descr="Новости">
            <a:extLst>
              <a:ext uri="{FF2B5EF4-FFF2-40B4-BE49-F238E27FC236}">
                <a16:creationId xmlns:a16="http://schemas.microsoft.com/office/drawing/2014/main" xmlns="" id="{4486A3F3-5447-44C3-B378-52EC74A8B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09" y="1563522"/>
            <a:ext cx="4535691" cy="336397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к Юлия Нестеренко стала сенсацией — РЦОП по легкой атлетике">
            <a:extLst>
              <a:ext uri="{FF2B5EF4-FFF2-40B4-BE49-F238E27FC236}">
                <a16:creationId xmlns:a16="http://schemas.microsoft.com/office/drawing/2014/main" xmlns="" id="{9E3469D9-8576-4017-91FD-101E0DAC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67" y="5152296"/>
            <a:ext cx="2050595" cy="1368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овно 10 лет назад Юлия Нестеренко перевернула с ног на голову весь  спортивный мир">
            <a:extLst>
              <a:ext uri="{FF2B5EF4-FFF2-40B4-BE49-F238E27FC236}">
                <a16:creationId xmlns:a16="http://schemas.microsoft.com/office/drawing/2014/main" xmlns="" id="{7C18C201-711D-47AE-92F3-7FCB9E70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09" y="5152296"/>
            <a:ext cx="2011764" cy="1368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04298059-2E2A-47C4-AE20-3E864BC5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56" y="5152296"/>
            <a:ext cx="2197664" cy="1368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Олимпийская чемпионка в беге на 100 м Юлия Нестеренко">
            <a:extLst>
              <a:ext uri="{FF2B5EF4-FFF2-40B4-BE49-F238E27FC236}">
                <a16:creationId xmlns:a16="http://schemas.microsoft.com/office/drawing/2014/main" xmlns="" id="{C8568593-0BC1-470A-B4DE-B8AD7BEF5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15" y="5152296"/>
            <a:ext cx="1966239" cy="1368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604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11</a:t>
            </a:fld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49FD41-CDF5-496A-8A43-DF3195B7C7E6}"/>
              </a:ext>
            </a:extLst>
          </p:cNvPr>
          <p:cNvSpPr txBox="1"/>
          <p:nvPr/>
        </p:nvSpPr>
        <p:spPr>
          <a:xfrm>
            <a:off x="6541671" y="1802792"/>
            <a:ext cx="528974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Цупер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Алла Петровна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тренер-администратор национальной команды Республики Беларусь по фристайлу, чемпион Олимпийских игр 2014 года, заслуженный мастер спорта, награждена орденом Отечества III степени, член комиссии спортсменов Национального олимпийского комитета Республики Беларусь.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B11ACA-D0B1-4548-A4E4-FD4DEEE8C8F2}"/>
              </a:ext>
            </a:extLst>
          </p:cNvPr>
          <p:cNvSpPr txBox="1"/>
          <p:nvPr/>
        </p:nvSpPr>
        <p:spPr>
          <a:xfrm>
            <a:off x="1989927" y="413485"/>
            <a:ext cx="9099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Знакомство с уроженцами Республики Беларусь, посвятившими свою жизнь спорту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pic>
        <p:nvPicPr>
          <p:cNvPr id="2052" name="Picture 4" descr="Эксклюзивное интервью">
            <a:extLst>
              <a:ext uri="{FF2B5EF4-FFF2-40B4-BE49-F238E27FC236}">
                <a16:creationId xmlns:a16="http://schemas.microsoft.com/office/drawing/2014/main" xmlns="" id="{5A880BEB-F790-48F3-AD3B-6F10F59AE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5845" y="1426362"/>
            <a:ext cx="4836254" cy="357025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E764A2F3-3965-4748-AE4E-7CDCBE2F1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95" y="5301608"/>
            <a:ext cx="1953741" cy="1368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C0440556-01F5-4A71-AF5D-9D58BDE73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45" y="5264360"/>
            <a:ext cx="2244889" cy="140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xmlns="" id="{791838E2-8F7C-4C44-984B-5F45068F2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38" y="4807804"/>
            <a:ext cx="1861804" cy="186180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Алла Цупер">
            <a:extLst>
              <a:ext uri="{FF2B5EF4-FFF2-40B4-BE49-F238E27FC236}">
                <a16:creationId xmlns:a16="http://schemas.microsoft.com/office/drawing/2014/main" xmlns="" id="{CB947E36-C018-44AB-A989-042C465F6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43" y="5301608"/>
            <a:ext cx="2457051" cy="1368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525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12</a:t>
            </a:fld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49FD41-CDF5-496A-8A43-DF3195B7C7E6}"/>
              </a:ext>
            </a:extLst>
          </p:cNvPr>
          <p:cNvSpPr txBox="1"/>
          <p:nvPr/>
        </p:nvSpPr>
        <p:spPr>
          <a:xfrm>
            <a:off x="5019290" y="1352431"/>
            <a:ext cx="692331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 Иван Андреевич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спорта Республики Беларусь.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01.01.2022 г. – член национальной команды Республики Беларусь по пулевой стрельбе.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Бронзовый призер Чемпионата мира среди юниоров 2021 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и бронзовый призер Чемпионата Европы среди юниоров 2021 г.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Многократный победитель и призер Открытых кубков России 2022-2023 гг.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Трехкратный чемпион II Игр стран СНГ.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B11ACA-D0B1-4548-A4E4-FD4DEEE8C8F2}"/>
              </a:ext>
            </a:extLst>
          </p:cNvPr>
          <p:cNvSpPr txBox="1"/>
          <p:nvPr/>
        </p:nvSpPr>
        <p:spPr>
          <a:xfrm>
            <a:off x="1989927" y="413485"/>
            <a:ext cx="9099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Знакомство с уроженцами Республики Беларусь, посвятившими свою жизнь спорту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pic>
        <p:nvPicPr>
          <p:cNvPr id="3076" name="Picture 4" descr="Фото из архива героя">
            <a:extLst>
              <a:ext uri="{FF2B5EF4-FFF2-40B4-BE49-F238E27FC236}">
                <a16:creationId xmlns:a16="http://schemas.microsoft.com/office/drawing/2014/main" xmlns="" id="{907086C5-1CF4-46D0-9D64-5DD80C84E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3792" y="1352431"/>
            <a:ext cx="3312608" cy="51678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xmlns="" id="{36E4F642-76A4-4813-82B8-15077EC5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208" y="4936296"/>
            <a:ext cx="1584000" cy="1584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xmlns="" id="{7BD390E7-D43F-4EAA-A6F1-21F0329D4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24" y="4936296"/>
            <a:ext cx="2378530" cy="1584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1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13</a:t>
            </a:fld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B11ACA-D0B1-4548-A4E4-FD4DEEE8C8F2}"/>
              </a:ext>
            </a:extLst>
          </p:cNvPr>
          <p:cNvSpPr txBox="1"/>
          <p:nvPr/>
        </p:nvSpPr>
        <p:spPr>
          <a:xfrm>
            <a:off x="1989927" y="413485"/>
            <a:ext cx="9099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Знакомство с уроженцами Республики Беларусь, посвятившими свою жизнь спорту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41BDEA-B97B-448E-B369-2179C4946353}"/>
              </a:ext>
            </a:extLst>
          </p:cNvPr>
          <p:cNvSpPr txBox="1"/>
          <p:nvPr/>
        </p:nvSpPr>
        <p:spPr>
          <a:xfrm>
            <a:off x="4358244" y="1500443"/>
            <a:ext cx="72677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Валюк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Андрей Станиславович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кандидат в мастера спорта (1987 г.); мастер спорта Республики Беларусь (1989 г.); международный мастер спорта (1993 г.); международный гроссмейстер (1997 г.); мастер спорта международного класса Республики Беларусь (2012 г.). </a:t>
            </a:r>
          </a:p>
          <a:p>
            <a:pPr algn="just">
              <a:lnSpc>
                <a:spcPct val="9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2007 по 2015 гг. являлся директором «СДЮШОР № 11 по шахматам и шашкам» Минска, с 2015 г. по настоящее время – спортсмен-инструктор национальной команды Республики Беларусь по шашкам. </a:t>
            </a:r>
          </a:p>
          <a:p>
            <a:pPr algn="just">
              <a:lnSpc>
                <a:spcPct val="9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Многократный чемпион Чемпионатов мира и Европы в личном и командном зачете, 14-кратный чемпион Беларуси, многократный победитель Кубка Беларуси.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1E9FA6C-2B95-4B30-8D6C-CBBEFF067161}"/>
              </a:ext>
            </a:extLst>
          </p:cNvPr>
          <p:cNvSpPr txBox="1"/>
          <p:nvPr/>
        </p:nvSpPr>
        <p:spPr>
          <a:xfrm>
            <a:off x="5296395" y="4752453"/>
            <a:ext cx="624141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Батюшко Анна Евгеньевна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заслуженный мастер спорта Республики Беларусь, серебряный призер Олимпийских игр 2004 г. по тяжелой атлетике, серебряный и бронзовый призер Чемпионатов мира, серебряный и бронзовый призер чемпионата Европы.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8" descr="Выпускники школы | Gradostroiteli">
            <a:extLst>
              <a:ext uri="{FF2B5EF4-FFF2-40B4-BE49-F238E27FC236}">
                <a16:creationId xmlns:a16="http://schemas.microsoft.com/office/drawing/2014/main" xmlns="" id="{9EFCC65D-AE3B-41B2-AFDE-9D0DEE8EF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0" y="1418528"/>
            <a:ext cx="2667636" cy="26676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EBC87B7-A6CA-41FE-8D49-658235FE04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1" y="2425993"/>
            <a:ext cx="999100" cy="1368000"/>
          </a:xfrm>
          <a:prstGeom prst="rect">
            <a:avLst/>
          </a:prstGeom>
        </p:spPr>
      </p:pic>
      <p:pic>
        <p:nvPicPr>
          <p:cNvPr id="1026" name="Picture 2" descr="Батюшко Анна Евгеньевна - Пинская городская центральная библиотека">
            <a:extLst>
              <a:ext uri="{FF2B5EF4-FFF2-40B4-BE49-F238E27FC236}">
                <a16:creationId xmlns:a16="http://schemas.microsoft.com/office/drawing/2014/main" xmlns="" id="{511E118E-002D-442E-9F53-0CE34C24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0" y="4222739"/>
            <a:ext cx="3499815" cy="24334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D6E1EE39-32A2-43BD-91CB-EA614985A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534" y="4862089"/>
            <a:ext cx="1000166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062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14</a:t>
            </a:fld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B11ACA-D0B1-4548-A4E4-FD4DEEE8C8F2}"/>
              </a:ext>
            </a:extLst>
          </p:cNvPr>
          <p:cNvSpPr txBox="1"/>
          <p:nvPr/>
        </p:nvSpPr>
        <p:spPr>
          <a:xfrm>
            <a:off x="1989927" y="413485"/>
            <a:ext cx="9099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Знакомство с уроженцами Республики Беларусь, посвятившими свою жизнь спорту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41BDEA-B97B-448E-B369-2179C4946353}"/>
              </a:ext>
            </a:extLst>
          </p:cNvPr>
          <p:cNvSpPr txBox="1"/>
          <p:nvPr/>
        </p:nvSpPr>
        <p:spPr>
          <a:xfrm>
            <a:off x="3670126" y="1261557"/>
            <a:ext cx="8272479" cy="1869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Деминская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Карина Николаевна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мастер спорта Республики Беларусь международного класса. Участница Олимпийских игр Токио 2020 (4 место в команде), серебряный призер Чемпионата Европы 2021 г., обладательница золотой медали Всемирных Военных Игр 2019 г. в команде, серебряный призер Европейских игр 2019 г. в команде, бронзовый призер Гран-при Европы 2018 г., серебряный призер Гран-при Европы 2015 г. в команде, бронзовый призер в команде на Всемирных Военных Играх 2015 г., победитель чемпионата Европы среди юниоров 2014 г.</a:t>
            </a:r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00655B4D-FA21-4387-AE80-E5A6B7F23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47191" y="1539647"/>
            <a:ext cx="2152284" cy="151943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E432C88-4F02-436D-A525-5AA07D67A280}"/>
              </a:ext>
            </a:extLst>
          </p:cNvPr>
          <p:cNvSpPr txBox="1"/>
          <p:nvPr/>
        </p:nvSpPr>
        <p:spPr>
          <a:xfrm>
            <a:off x="3670126" y="3267182"/>
            <a:ext cx="8272479" cy="1647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Марусова Анна Анатольевна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мастер спорта Республики Беларусь международного класса. Участница Олимпийских игр 2000, 2004, 2020 гг., бронзовый призер чемпионатов Европы 2000 и 2004 гг., бронзовый призер этапа Кубка мира 2007 г., серебряный призер чемпионата мира 2013 в команде, серебряный призер Гран-при Европы 2015 г., дважды серебряный призер Европейских игр 2015 и 2019 годов в команде. В финале на Олимпийских играх в Токио заняла 4 место в команде.</a:t>
            </a:r>
            <a:endParaRPr lang="ru-RU" dirty="0"/>
          </a:p>
        </p:txBody>
      </p:sp>
      <p:pic>
        <p:nvPicPr>
          <p:cNvPr id="7172" name="Picture 4" descr="Белоруска Анна Марусова не сумела выйти в 1/4 финала Игр в стрельбе из лука">
            <a:extLst>
              <a:ext uri="{FF2B5EF4-FFF2-40B4-BE49-F238E27FC236}">
                <a16:creationId xmlns:a16="http://schemas.microsoft.com/office/drawing/2014/main" xmlns="" id="{B989AE64-E8AE-454A-9553-E226B3B12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47191" y="3189445"/>
            <a:ext cx="2160097" cy="1803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AA8BFF06-7135-4E6A-BEFC-2F3DB07B5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502" y="3462814"/>
            <a:ext cx="1000165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A995AE0-59BF-4DBE-B36D-6A4CEB942C77}"/>
              </a:ext>
            </a:extLst>
          </p:cNvPr>
          <p:cNvSpPr txBox="1"/>
          <p:nvPr/>
        </p:nvSpPr>
        <p:spPr>
          <a:xfrm>
            <a:off x="3670126" y="5140075"/>
            <a:ext cx="8272479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Тимофеева Екатерина Николаевна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мастер спорта Республики Беларусь международного класса. Участница Олимпийских игр 2008 г. и 2012 г., Серебряный призер Этапа Кубка Мира 2010 г., серебряный призер чемпионата мира 2013 г. и Европейских игр 2015 г. в г. Баку (в командных соревнованиях), бронзовый призер Всемирных спортивных игр среди военнослужащих в командном зачете в 2015 г., серебряный призер Гран-при Европы 2015 г.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Главный тренер белорусских лучниц Екатерина Тимофеева об упущенной медали:  немного обидно">
            <a:extLst>
              <a:ext uri="{FF2B5EF4-FFF2-40B4-BE49-F238E27FC236}">
                <a16:creationId xmlns:a16="http://schemas.microsoft.com/office/drawing/2014/main" xmlns="" id="{28EA4290-1487-485F-B36D-B2D226367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47191" y="5122846"/>
            <a:ext cx="2152284" cy="151461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932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15</a:t>
            </a:fld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B11ACA-D0B1-4548-A4E4-FD4DEEE8C8F2}"/>
              </a:ext>
            </a:extLst>
          </p:cNvPr>
          <p:cNvSpPr txBox="1"/>
          <p:nvPr/>
        </p:nvSpPr>
        <p:spPr>
          <a:xfrm>
            <a:off x="1989927" y="413485"/>
            <a:ext cx="9099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Знакомство с уроженцами Республики Беларусь, посвятившими свою жизнь спорту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41BDEA-B97B-448E-B369-2179C4946353}"/>
              </a:ext>
            </a:extLst>
          </p:cNvPr>
          <p:cNvSpPr txBox="1"/>
          <p:nvPr/>
        </p:nvSpPr>
        <p:spPr>
          <a:xfrm>
            <a:off x="5022938" y="1654888"/>
            <a:ext cx="6808475" cy="183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Чайка Виктория Владимировна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мастер спорта международного класса. С 01.01.1998 г. – член национальной команды Республики Беларусь по пулевой стрельбе. </a:t>
            </a:r>
          </a:p>
          <a:p>
            <a:pPr algn="just">
              <a:lnSpc>
                <a:spcPct val="9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01.01.2022 г. – главный тренер национальной команды Республики Беларусь по пулевой стрельбе. </a:t>
            </a:r>
          </a:p>
          <a:p>
            <a:pPr algn="just">
              <a:lnSpc>
                <a:spcPct val="9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Участница Олимпийских игр 2000, 2004, 2008, 2012, 2016, 2021 гг., финалистка Олимпийских игр 2008, 2012 гг.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Виктория Чайка завоевала лицензию в пулевой стрельбе на Олимпийские игры">
            <a:extLst>
              <a:ext uri="{FF2B5EF4-FFF2-40B4-BE49-F238E27FC236}">
                <a16:creationId xmlns:a16="http://schemas.microsoft.com/office/drawing/2014/main" xmlns="" id="{561E888E-75D2-460B-934D-9EE3A7D3F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3258" y="1460825"/>
            <a:ext cx="3276665" cy="188270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BDFBECBE-37FF-41E6-AE08-71F480967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144" y="2124314"/>
            <a:ext cx="9991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47CCF4B-67BC-46D1-8FBD-7A900C0BCB5D}"/>
              </a:ext>
            </a:extLst>
          </p:cNvPr>
          <p:cNvSpPr txBox="1"/>
          <p:nvPr/>
        </p:nvSpPr>
        <p:spPr>
          <a:xfrm>
            <a:off x="5022937" y="4063264"/>
            <a:ext cx="6808475" cy="2336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Новиков Сергей Валентинович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начальник управления спорта и туризма Могилевского облисполкома (с 2019 г.). </a:t>
            </a:r>
          </a:p>
          <a:p>
            <a:pPr algn="just">
              <a:lnSpc>
                <a:spcPct val="9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Заслуженный мастер спорта Республики Беларусь (2010 г.), серебряный призёр Олимпийских игр 2010 г. в индивидуальной гонке, трёхкратный чемпион зимних Универсиад, двукратный чемпион Европы.  </a:t>
            </a:r>
          </a:p>
          <a:p>
            <a:pPr algn="just">
              <a:lnSpc>
                <a:spcPct val="9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Лауреат специальной премии Могилевского областного комитета «Человек года» по итогам 2010 года. </a:t>
            </a:r>
          </a:p>
          <a:p>
            <a:pPr algn="just">
              <a:lnSpc>
                <a:spcPct val="9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Депутат Могилевского городского Совета депутатов 28 созыва.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Новиков, Сергей Валентинович — Википедия">
            <a:extLst>
              <a:ext uri="{FF2B5EF4-FFF2-40B4-BE49-F238E27FC236}">
                <a16:creationId xmlns:a16="http://schemas.microsoft.com/office/drawing/2014/main" xmlns="" id="{59EB9BEC-093C-4A88-842A-1263051E2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46995" y="3514470"/>
            <a:ext cx="2957707" cy="31551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F1500E1-4FE3-43B0-BBF9-BD9BDFBC54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9" y="4648526"/>
            <a:ext cx="99910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60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16</a:t>
            </a:fld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B11ACA-D0B1-4548-A4E4-FD4DEEE8C8F2}"/>
              </a:ext>
            </a:extLst>
          </p:cNvPr>
          <p:cNvSpPr txBox="1"/>
          <p:nvPr/>
        </p:nvSpPr>
        <p:spPr>
          <a:xfrm>
            <a:off x="1989927" y="413485"/>
            <a:ext cx="9099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Знакомство с уроженцами Республики Беларусь, посвятившими свою жизнь спорту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41BDEA-B97B-448E-B369-2179C4946353}"/>
              </a:ext>
            </a:extLst>
          </p:cNvPr>
          <p:cNvSpPr txBox="1"/>
          <p:nvPr/>
        </p:nvSpPr>
        <p:spPr>
          <a:xfrm>
            <a:off x="4926744" y="1500841"/>
            <a:ext cx="701586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Змушко Алина Игоревна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спортсмен-инструктор национальной команды Республики Беларусь по плаванию, мастер спорта международного класса Республики Беларусь по плаванию, участница XXXII летних Олимпийских игр «Токио-2020», финалистка Чемпионатов Европы и Чемпионатов мира, рекордсменка Республики Беларусь, неоднократная победительница республиканских и международных соревнований. </a:t>
            </a:r>
          </a:p>
          <a:p>
            <a:pPr algn="just">
              <a:lnSpc>
                <a:spcPct val="9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 белорусского профессионального союза работников культуры, информации, спорта и туризма, общественного объединения «Белорусский Республиканский союз молодежи».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Алина Змушко побила рекорд Беларуси 1992 года в стометровке брассом | Спорт  | Cвободное время | АиФ Аргументы и факты в Беларуси">
            <a:extLst>
              <a:ext uri="{FF2B5EF4-FFF2-40B4-BE49-F238E27FC236}">
                <a16:creationId xmlns:a16="http://schemas.microsoft.com/office/drawing/2014/main" xmlns="" id="{4521C3F8-E208-481D-BE12-6C2F124DF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81" y="1621748"/>
            <a:ext cx="3529048" cy="234350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4C4E351C-3551-4006-9F49-EB52F8B1F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808" y="2332776"/>
            <a:ext cx="1009984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1E9FA6C-2B95-4B30-8D6C-CBBEFF067161}"/>
              </a:ext>
            </a:extLst>
          </p:cNvPr>
          <p:cNvSpPr txBox="1"/>
          <p:nvPr/>
        </p:nvSpPr>
        <p:spPr>
          <a:xfrm>
            <a:off x="5924811" y="4384318"/>
            <a:ext cx="6017793" cy="183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Козырь Василина Васильевна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спортсмен-инструктор национальной команды Республики Беларусь по плаванию синхронному, мастер спорта международного класса Республики Беларусь по плаванию синхронному; призер Чемпионата Европы среди женщин, 2021 год (3-е место в дисциплине соло), финалист ХХХП летних Олимпийских игр – «Токио-2020» (11-е место в дисциплине дуэт).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Новые правила практически убирают всё артистическое» — белорусская  синхронистка Козырь">
            <a:extLst>
              <a:ext uri="{FF2B5EF4-FFF2-40B4-BE49-F238E27FC236}">
                <a16:creationId xmlns:a16="http://schemas.microsoft.com/office/drawing/2014/main" xmlns="" id="{9E409F1F-A6D4-461E-BE6D-E8D67596E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81" y="4210595"/>
            <a:ext cx="4370540" cy="218527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1A77EAD-08A0-4E56-8020-26A618BF57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8" y="4619031"/>
            <a:ext cx="99910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11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17</a:t>
            </a:fld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B11ACA-D0B1-4548-A4E4-FD4DEEE8C8F2}"/>
              </a:ext>
            </a:extLst>
          </p:cNvPr>
          <p:cNvSpPr txBox="1"/>
          <p:nvPr/>
        </p:nvSpPr>
        <p:spPr>
          <a:xfrm>
            <a:off x="1989927" y="413485"/>
            <a:ext cx="9099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Знакомство с уроженцами Республики Беларусь, посвятившими свою жизнь спорту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41BDEA-B97B-448E-B369-2179C4946353}"/>
              </a:ext>
            </a:extLst>
          </p:cNvPr>
          <p:cNvSpPr txBox="1"/>
          <p:nvPr/>
        </p:nvSpPr>
        <p:spPr>
          <a:xfrm>
            <a:off x="4655126" y="1877566"/>
            <a:ext cx="711331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Ткаченко Анатолий Дмитриевич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старший тренер национальной команды Республики Беларусь по современному пятиборью, заслуженный тренер Республики Беларусь. </a:t>
            </a:r>
          </a:p>
          <a:p>
            <a:pPr algn="just">
              <a:lnSpc>
                <a:spcPct val="9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Подготовил призера Олимпийских игр, неоднократную чемпионку мира и Европы по современному пятиборью Анастасию Прокопенко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1E9FA6C-2B95-4B30-8D6C-CBBEFF067161}"/>
              </a:ext>
            </a:extLst>
          </p:cNvPr>
          <p:cNvSpPr txBox="1"/>
          <p:nvPr/>
        </p:nvSpPr>
        <p:spPr>
          <a:xfrm>
            <a:off x="4655125" y="4249673"/>
            <a:ext cx="7113320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Прокопенко Анастасия Валерьевна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спортсмен-инструктор национальной команды Республики Беларусь по современному пятиборью, заслуженный мастер спорта Республики Беларусь по современному пятиборью. Бронзовый призер XXIX летних Олимпийских игры 2008 года в г. Пекине, двукратный серебряный призер чемпионата мира, неоднократная победительница и призер первенств и Чемпионатов Европы и мира среди юниорок, участница четырех летних Олимпийских игр.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6BD87A3E-3DD3-4BEC-A06F-405BA2841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2666" y="3206423"/>
            <a:ext cx="1184391" cy="167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Анатолий Ткаченко: Последнее время пятиборье в Беларуси переживает бурный  толчок">
            <a:extLst>
              <a:ext uri="{FF2B5EF4-FFF2-40B4-BE49-F238E27FC236}">
                <a16:creationId xmlns:a16="http://schemas.microsoft.com/office/drawing/2014/main" xmlns="" id="{A4913A08-B907-488C-8A20-1E752DFAC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87362" y="1151091"/>
            <a:ext cx="2625380" cy="2791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бедный год Анастасии Прокопенко">
            <a:extLst>
              <a:ext uri="{FF2B5EF4-FFF2-40B4-BE49-F238E27FC236}">
                <a16:creationId xmlns:a16="http://schemas.microsoft.com/office/drawing/2014/main" xmlns="" id="{636B4951-7D0B-4178-89FC-7F3D835C4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62" y="4044228"/>
            <a:ext cx="2625380" cy="262538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36920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18</a:t>
            </a:fld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B11ACA-D0B1-4548-A4E4-FD4DEEE8C8F2}"/>
              </a:ext>
            </a:extLst>
          </p:cNvPr>
          <p:cNvSpPr txBox="1"/>
          <p:nvPr/>
        </p:nvSpPr>
        <p:spPr>
          <a:xfrm>
            <a:off x="1989927" y="413485"/>
            <a:ext cx="9099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b="1" dirty="0" lang="ru-RU" sz="2000">
                <a:solidFill>
                  <a:srgbClr val="002060"/>
                </a:solidFill>
                <a:effectLst/>
                <a:latin charset="0" panose="020B0A04020102020204" pitchFamily="34" typeface="Arial Black"/>
                <a:ea charset="0" panose="02020603050405020304" pitchFamily="18" typeface="Times New Roman"/>
              </a:rPr>
              <a:t>Знакомство с уроженцами Республики Беларусь, посвятившими свою жизнь спорту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1E9FA6C-2B95-4B30-8D6C-CBBEFF067161}"/>
              </a:ext>
            </a:extLst>
          </p:cNvPr>
          <p:cNvSpPr txBox="1"/>
          <p:nvPr/>
        </p:nvSpPr>
        <p:spPr>
          <a:xfrm>
            <a:off x="2588822" y="1508474"/>
            <a:ext cx="9191500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b="1" dirty="0" lang="ru-RU" sz="2400">
                <a:solidFill>
                  <a:srgbClr val="C00000"/>
                </a:solidFill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Национальный олимпийский комитет Республики Беларусь</a:t>
            </a:r>
          </a:p>
          <a:p>
            <a:pPr algn="just">
              <a:lnSpc>
                <a:spcPct val="90000"/>
              </a:lnSpc>
            </a:pPr>
            <a:endParaRPr dirty="0" lang="ru-RU" sz="1800">
              <a:effectLst/>
              <a:latin charset="0" panose="02020603050405020304" pitchFamily="18" typeface="Times New Roman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C1536D2-BACB-4A1D-95CF-D83AE901ACAE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" y="1750715"/>
            <a:ext cx="1534138" cy="167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hlinkClick r:id="rId4"/>
            <a:extLst>
              <a:ext uri="{FF2B5EF4-FFF2-40B4-BE49-F238E27FC236}">
                <a16:creationId xmlns:a16="http://schemas.microsoft.com/office/drawing/2014/main" xmlns="" id="{1DD798FC-ADC2-40D2-AA21-B205F28BD4B0}"/>
              </a:ext>
            </a:extLst>
          </p:cNvPr>
          <p:cNvSpPr txBox="1"/>
          <p:nvPr/>
        </p:nvSpPr>
        <p:spPr>
          <a:xfrm>
            <a:off x="3144113" y="2180436"/>
            <a:ext cx="1816923" cy="51077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b="1" dirty="0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noc.by</a:t>
            </a:r>
            <a:endParaRPr b="1" dirty="0" lang="ru-RU" sz="24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7D4C0E3-47D1-4BD9-B2E5-04A76B332870}"/>
              </a:ext>
            </a:extLst>
          </p:cNvPr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43" y="2899682"/>
            <a:ext cx="514061" cy="51406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7550D3DE-C79D-4314-B71E-3252199E1F8A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" l="66" r="20"/>
          <a:stretch/>
        </p:blipFill>
        <p:spPr bwMode="auto">
          <a:xfrm>
            <a:off x="6059754" y="2180436"/>
            <a:ext cx="5611220" cy="3947232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C2835E-1DDB-4D18-AE58-3787FE03955B}"/>
              </a:ext>
            </a:extLst>
          </p:cNvPr>
          <p:cNvSpPr txBox="1"/>
          <p:nvPr/>
        </p:nvSpPr>
        <p:spPr>
          <a:xfrm>
            <a:off x="521026" y="3637468"/>
            <a:ext cx="5422201" cy="2240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b="1" dirty="0" lang="ru-RU">
                <a:solidFill>
                  <a:srgbClr val="242424"/>
                </a:solidFill>
                <a:effectLst/>
                <a:latin charset="0" panose="020B0606030504020204" pitchFamily="34" typeface="Open Sans"/>
              </a:rPr>
              <a:t>Основными целями деятельности организации являются: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b="0" dirty="0" lang="ru-RU">
                <a:solidFill>
                  <a:srgbClr val="242424"/>
                </a:solidFill>
                <a:effectLst/>
                <a:latin charset="0" panose="020B0606030504020204" pitchFamily="34" typeface="Open Sans"/>
              </a:rPr>
              <a:t>- пропаганда основополагающих принципов и ценностей олимпийского движения обеспечение соблюдения Олимпийской хартии в Республике Беларусь;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b="0" dirty="0" lang="ru-RU">
                <a:solidFill>
                  <a:srgbClr val="242424"/>
                </a:solidFill>
                <a:effectLst/>
                <a:latin charset="0" panose="020B0606030504020204" pitchFamily="34" typeface="Open Sans"/>
              </a:rPr>
              <a:t>- противодействие проявлениям любых форм дискриминации и насилия в спорте.</a:t>
            </a:r>
            <a:endParaRPr dirty="0" lang="ru-RU" sz="1800">
              <a:effectLst/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7135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5326082" y="3249290"/>
            <a:ext cx="6770540" cy="35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Следующая тема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ШАГа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Родина моя Беларусь в лицах.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Семья – начало всех начал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(о роли родителей в создании условий для разностороннего развития детей, значении семьи и семейного воспитания)</a:t>
            </a:r>
            <a:endParaRPr lang="ru-RU" sz="2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9" y="216349"/>
            <a:ext cx="1523862" cy="1710602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5367645" y="1811139"/>
            <a:ext cx="6687413" cy="14381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72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АНОНС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0D4B4C7-48F3-45AF-B67D-75C9014DB0DA}"/>
              </a:ext>
            </a:extLst>
          </p:cNvPr>
          <p:cNvSpPr txBox="1"/>
          <p:nvPr/>
        </p:nvSpPr>
        <p:spPr>
          <a:xfrm>
            <a:off x="1995055" y="488800"/>
            <a:ext cx="10196945" cy="14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A347313-D9CD-463C-A52D-89445FC2D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40" y="1926951"/>
            <a:ext cx="5622592" cy="47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0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xmlns="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4291993" y="4324869"/>
            <a:ext cx="7914803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>
                <a:solidFill>
                  <a:srgbClr val="891114"/>
                </a:solidFill>
                <a:latin typeface="Arial Black" panose="020B0A04020102020204" pitchFamily="34" charset="0"/>
                <a:cs typeface="Arial"/>
              </a:rPr>
              <a:t>Викторина</a:t>
            </a:r>
            <a:endParaRPr lang="x-none" sz="8000" b="1" dirty="0">
              <a:solidFill>
                <a:srgbClr val="891114"/>
              </a:solidFill>
              <a:latin typeface="Arial Black" panose="020B0A04020102020204" pitchFamily="34" charset="0"/>
              <a:cs typeface="Arial"/>
            </a:endParaRPr>
          </a:p>
        </p:txBody>
      </p:sp>
      <p:pic>
        <p:nvPicPr>
          <p:cNvPr id="13" name="Рисунок 1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47F7905B-973E-45CF-AF45-9EB90AFFF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8" y="131110"/>
            <a:ext cx="1013244" cy="11374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9C4255-6956-4B16-81DA-461CB39A58EB}"/>
              </a:ext>
            </a:extLst>
          </p:cNvPr>
          <p:cNvSpPr txBox="1"/>
          <p:nvPr/>
        </p:nvSpPr>
        <p:spPr>
          <a:xfrm>
            <a:off x="4291993" y="1124969"/>
            <a:ext cx="7914803" cy="1089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2B436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</a:t>
            </a:r>
          </a:p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2B436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 ЛИЦАХ</a:t>
            </a:r>
            <a:endParaRPr lang="ru-RU" sz="5400" b="1" dirty="0">
              <a:solidFill>
                <a:srgbClr val="2B436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Небольшая викторина) — DRIVE2">
            <a:extLst>
              <a:ext uri="{FF2B5EF4-FFF2-40B4-BE49-F238E27FC236}">
                <a16:creationId xmlns:a16="http://schemas.microsoft.com/office/drawing/2014/main" xmlns="" id="{4D12877A-6F1A-4826-AADE-1D12A7A5D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78" y="3620720"/>
            <a:ext cx="3018827" cy="202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605AF91-5AA5-491B-AE48-8EF09B548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533" y="55174"/>
            <a:ext cx="3444460" cy="293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2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F78D8B-9EA2-498A-9D5D-3CD4514CBD78}"/>
              </a:ext>
            </a:extLst>
          </p:cNvPr>
          <p:cNvSpPr txBox="1"/>
          <p:nvPr/>
        </p:nvSpPr>
        <p:spPr>
          <a:xfrm>
            <a:off x="1742702" y="235526"/>
            <a:ext cx="101167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Президент Республики Беларусь Александр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Григорьевич Лукашенко на торжественной церемонии открытия II Игр стран СНГ отметил: </a:t>
            </a: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«Мы сделали и будем делать все … для того, чтобы Игры стран Содружества стали настоящим символом дружбы, мира и созидания.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Девиз наших Игр – «Сильный характер – яркая игра!». Это не только про спорт. Это про каждого из нас.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Пришло время мужественных и решительных людей, людей, способных постоять за честь страны, за победы своих отцов и будущее своих детей. Это – наше время…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 невозможно – ни россиян, ни белорусов, других – вычеркнуть из международного олимпийского и спортивного движения. Вы всегда будете востребованы. Вы всегда будете в деле».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7AA4473C-1A15-4CC6-86A5-B1FE67A8DBF1}"/>
              </a:ext>
            </a:extLst>
          </p:cNvPr>
          <p:cNvSpPr/>
          <p:nvPr/>
        </p:nvSpPr>
        <p:spPr>
          <a:xfrm>
            <a:off x="936222" y="3994032"/>
            <a:ext cx="1879272" cy="17850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9" name="Прямоугольник: скругленные углы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7D32A7CC-7B15-4C4F-8C34-0834264788FA}"/>
              </a:ext>
            </a:extLst>
          </p:cNvPr>
          <p:cNvSpPr/>
          <p:nvPr/>
        </p:nvSpPr>
        <p:spPr>
          <a:xfrm>
            <a:off x="3179776" y="3994032"/>
            <a:ext cx="1879272" cy="17850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10" name="Прямоугольник: скругленные углы 9">
            <a:hlinkClick r:id="rId4" action="ppaction://hlinksldjump"/>
            <a:extLst>
              <a:ext uri="{FF2B5EF4-FFF2-40B4-BE49-F238E27FC236}">
                <a16:creationId xmlns:a16="http://schemas.microsoft.com/office/drawing/2014/main" xmlns="" id="{26E4BF1F-4C9E-4371-986B-47B04B40FBC2}"/>
              </a:ext>
            </a:extLst>
          </p:cNvPr>
          <p:cNvSpPr/>
          <p:nvPr/>
        </p:nvSpPr>
        <p:spPr>
          <a:xfrm>
            <a:off x="5423330" y="3994032"/>
            <a:ext cx="1879272" cy="17850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3</a:t>
            </a:r>
          </a:p>
        </p:txBody>
      </p:sp>
      <p:sp>
        <p:nvSpPr>
          <p:cNvPr id="11" name="Прямоугольник: скругленные углы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E79CE975-58C3-4A56-8871-B3B78139E78A}"/>
              </a:ext>
            </a:extLst>
          </p:cNvPr>
          <p:cNvSpPr/>
          <p:nvPr/>
        </p:nvSpPr>
        <p:spPr>
          <a:xfrm>
            <a:off x="7666884" y="3994032"/>
            <a:ext cx="1879272" cy="17850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2" name="Прямоугольник: скругленные углы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7CBD904D-0213-4510-A72B-B6FB810B6330}"/>
              </a:ext>
            </a:extLst>
          </p:cNvPr>
          <p:cNvSpPr/>
          <p:nvPr/>
        </p:nvSpPr>
        <p:spPr>
          <a:xfrm>
            <a:off x="9910439" y="3994032"/>
            <a:ext cx="1879272" cy="178502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5177C59-FA0F-49AD-AE01-8BBCB35499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827" y="5893930"/>
            <a:ext cx="514061" cy="5140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5B7FB8D-6C51-4E16-B829-303A67625F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81" y="5893929"/>
            <a:ext cx="514061" cy="5140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23B47BF-0584-45E0-964F-29E2B60B9D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68" y="5946400"/>
            <a:ext cx="514061" cy="5140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729E15E-5D81-4048-9FC1-263C1A2CFB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489" y="5893928"/>
            <a:ext cx="514061" cy="5140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BDE43DA-2F7B-4578-BEB0-58ED39260B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51" y="5871086"/>
            <a:ext cx="514061" cy="514061"/>
          </a:xfrm>
          <a:prstGeom prst="rect">
            <a:avLst/>
          </a:prstGeom>
        </p:spPr>
      </p:pic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DD313903-BD18-4C33-BEB0-DB6AF24B2A6E}"/>
              </a:ext>
            </a:extLst>
          </p:cNvPr>
          <p:cNvSpPr txBox="1">
            <a:spLocks/>
          </p:cNvSpPr>
          <p:nvPr/>
        </p:nvSpPr>
        <p:spPr>
          <a:xfrm>
            <a:off x="933853" y="3120106"/>
            <a:ext cx="10853489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376091"/>
                </a:solidFill>
                <a:latin typeface="Arial Black" panose="020B0A04020102020204" pitchFamily="34" charset="0"/>
                <a:cs typeface="Arial"/>
              </a:rPr>
              <a:t>Ответьте на вопросы викторины:</a:t>
            </a:r>
            <a:endParaRPr lang="x-none" sz="4000" b="1" dirty="0">
              <a:solidFill>
                <a:srgbClr val="376091"/>
              </a:solidFill>
              <a:latin typeface="Arial Black" panose="020B0A04020102020204" pitchFamily="34" charset="0"/>
              <a:cs typeface="Arial"/>
            </a:endParaRPr>
          </a:p>
        </p:txBody>
      </p:sp>
      <p:pic>
        <p:nvPicPr>
          <p:cNvPr id="19" name="Picture 2" descr="Небольшая викторина) — DRIVE2">
            <a:extLst>
              <a:ext uri="{FF2B5EF4-FFF2-40B4-BE49-F238E27FC236}">
                <a16:creationId xmlns:a16="http://schemas.microsoft.com/office/drawing/2014/main" xmlns="" id="{E621C870-29B5-4540-BF04-B8175FDC2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6" y="1528187"/>
            <a:ext cx="695049" cy="4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73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F78D8B-9EA2-498A-9D5D-3CD4514CBD78}"/>
              </a:ext>
            </a:extLst>
          </p:cNvPr>
          <p:cNvSpPr txBox="1"/>
          <p:nvPr/>
        </p:nvSpPr>
        <p:spPr>
          <a:xfrm>
            <a:off x="1742702" y="235526"/>
            <a:ext cx="101167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Александр Григорьевич Лукашенко на торжественной церемонии открытия II Игр стран СНГ отметил: </a:t>
            </a: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«Мы сделали и будем делать все … для того, чтобы Игры стран Содружества стали настоящим символом дружбы, мира и созидания.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Девиз наших Игр – «Сильный характер – яркая игра!». Это не только про спорт. Это про каждого из нас.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Пришло время мужественных и решительных людей, людей, способных постоять за честь страны, за победы своих отцов и будущее своих детей. Это – наше время…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 невозможно – ни россиян, ни белорусов, других – вычеркнуть из международного олимпийского и спортивного движения. Вы всегда будете востребованы. Вы всегда будете в деле».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7AA4473C-1A15-4CC6-86A5-B1FE67A8DBF1}"/>
              </a:ext>
            </a:extLst>
          </p:cNvPr>
          <p:cNvSpPr/>
          <p:nvPr/>
        </p:nvSpPr>
        <p:spPr>
          <a:xfrm>
            <a:off x="733300" y="3458989"/>
            <a:ext cx="1879272" cy="23631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7D32A7CC-7B15-4C4F-8C34-0834264788FA}"/>
              </a:ext>
            </a:extLst>
          </p:cNvPr>
          <p:cNvSpPr/>
          <p:nvPr/>
        </p:nvSpPr>
        <p:spPr>
          <a:xfrm>
            <a:off x="2976854" y="3458989"/>
            <a:ext cx="1879272" cy="23631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26E4BF1F-4C9E-4371-986B-47B04B40FBC2}"/>
              </a:ext>
            </a:extLst>
          </p:cNvPr>
          <p:cNvSpPr/>
          <p:nvPr/>
        </p:nvSpPr>
        <p:spPr>
          <a:xfrm>
            <a:off x="5220408" y="3458989"/>
            <a:ext cx="1879272" cy="23631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3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E79CE975-58C3-4A56-8871-B3B78139E78A}"/>
              </a:ext>
            </a:extLst>
          </p:cNvPr>
          <p:cNvSpPr/>
          <p:nvPr/>
        </p:nvSpPr>
        <p:spPr>
          <a:xfrm>
            <a:off x="7463962" y="3458989"/>
            <a:ext cx="1879272" cy="23631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7CBD904D-0213-4510-A72B-B6FB810B6330}"/>
              </a:ext>
            </a:extLst>
          </p:cNvPr>
          <p:cNvSpPr/>
          <p:nvPr/>
        </p:nvSpPr>
        <p:spPr>
          <a:xfrm>
            <a:off x="9707517" y="3458989"/>
            <a:ext cx="1879272" cy="236318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5177C59-FA0F-49AD-AE01-8BBCB3549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05" y="5937050"/>
            <a:ext cx="514061" cy="5140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5B7FB8D-6C51-4E16-B829-303A67625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59" y="5937049"/>
            <a:ext cx="514061" cy="5140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23B47BF-0584-45E0-964F-29E2B60B9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46" y="5989520"/>
            <a:ext cx="514061" cy="5140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729E15E-5D81-4048-9FC1-263C1A2CF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67" y="5937048"/>
            <a:ext cx="514061" cy="5140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BDE43DA-2F7B-4578-BEB0-58ED39260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29" y="5914206"/>
            <a:ext cx="514061" cy="51406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02D6F73-07D1-4453-933E-5610B3061217}"/>
              </a:ext>
            </a:extLst>
          </p:cNvPr>
          <p:cNvSpPr/>
          <p:nvPr/>
        </p:nvSpPr>
        <p:spPr>
          <a:xfrm>
            <a:off x="19069" y="15113"/>
            <a:ext cx="12192000" cy="6858000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1F980E-AF6C-4CBB-8065-FDCCA508CBFC}"/>
              </a:ext>
            </a:extLst>
          </p:cNvPr>
          <p:cNvSpPr txBox="1"/>
          <p:nvPr/>
        </p:nvSpPr>
        <p:spPr>
          <a:xfrm>
            <a:off x="2819937" y="209025"/>
            <a:ext cx="8947835" cy="1653594"/>
          </a:xfrm>
          <a:prstGeom prst="rect">
            <a:avLst/>
          </a:prstGeom>
          <a:solidFill>
            <a:srgbClr val="F6EBE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свидетельствует о том, что здоровье людей, развитие физической культуры и спорта является приоритетным направлением социальной политики в Республике Беларусь?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30235C9C-7389-44B7-AA59-D44435350E42}"/>
              </a:ext>
            </a:extLst>
          </p:cNvPr>
          <p:cNvSpPr/>
          <p:nvPr/>
        </p:nvSpPr>
        <p:spPr>
          <a:xfrm>
            <a:off x="1116607" y="192240"/>
            <a:ext cx="1879272" cy="1653594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249CBB-646E-4E18-9D5D-5C822281559A}"/>
              </a:ext>
            </a:extLst>
          </p:cNvPr>
          <p:cNvSpPr txBox="1"/>
          <p:nvPr/>
        </p:nvSpPr>
        <p:spPr>
          <a:xfrm>
            <a:off x="836701" y="2310447"/>
            <a:ext cx="10931071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73050" indent="449263" algn="just">
              <a:lnSpc>
                <a:spcPct val="900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Ежегодно более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миллионов белорусов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(свыше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систематически занимаются физической культурой и спортом, проводится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около 22 тысяч спортивных мероприятий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449263" algn="just">
              <a:lnSpc>
                <a:spcPct val="900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детей и подростков проводится более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турниров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том числе республиканские соревнования по футболу «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Кожаный мяч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по гандболу «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Стремительный мяч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по биатлону, лыжным гонкам и стрельбе из пневматического оружия «Снежный снайпер», а также общенациональный хоккейный турнир «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Золотая шайба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indent="449263" algn="just">
              <a:lnSpc>
                <a:spcPct val="900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Подготовку юных спортсменов осуществляют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464 организации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физической культуры и спорта. В указанных организациях проходят спортивную подготовку около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160 тысяч юных спортсменов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indent="449263" algn="just">
              <a:lnSpc>
                <a:spcPct val="900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больше крупных спортивных объектов строится во всех регионах страны.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449263" algn="just">
              <a:lnSpc>
                <a:spcPct val="900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последние годы введены в эксплуатацию физкультурно-оздоровительные комплексы в Березино, Борисове, Столбцах, Червене, Бресте,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Столине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городском поселке Краснополье Могилевской области, поселке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Раубичи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Минской области; спортивный комплекс для игровых видов спорта с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лыжероллерной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трассой в Орше; стадионы в Барановичах, Лиде и другие сооружения. Граждане получили реальную возможность укреплять свое здоровье, увеличивать физический и духовный потенциал, совершенствовать спортивное мастерство.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9" y="1862619"/>
            <a:ext cx="514061" cy="514061"/>
          </a:xfrm>
          <a:prstGeom prst="rect">
            <a:avLst/>
          </a:prstGeom>
        </p:spPr>
      </p:pic>
      <p:sp>
        <p:nvSpPr>
          <p:cNvPr id="8" name="Прямоугольник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F2D76281-0610-4A22-A4BD-F5CF027E0765}"/>
              </a:ext>
            </a:extLst>
          </p:cNvPr>
          <p:cNvSpPr/>
          <p:nvPr/>
        </p:nvSpPr>
        <p:spPr>
          <a:xfrm>
            <a:off x="0" y="-39079"/>
            <a:ext cx="12192000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8D9D1976-6D41-4DB7-A8CD-D02E1F692670}"/>
              </a:ext>
            </a:extLst>
          </p:cNvPr>
          <p:cNvSpPr/>
          <p:nvPr/>
        </p:nvSpPr>
        <p:spPr>
          <a:xfrm>
            <a:off x="1116607" y="1908986"/>
            <a:ext cx="10651165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270359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F78D8B-9EA2-498A-9D5D-3CD4514CBD78}"/>
              </a:ext>
            </a:extLst>
          </p:cNvPr>
          <p:cNvSpPr txBox="1"/>
          <p:nvPr/>
        </p:nvSpPr>
        <p:spPr>
          <a:xfrm>
            <a:off x="1742702" y="235526"/>
            <a:ext cx="101167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Александр Григорьевич Лукашенко на торжественной церемонии открытия II Игр стран СНГ отметил: </a:t>
            </a: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«Мы сделали и будем делать все … для того, чтобы Игры стран Содружества стали настоящим символом дружбы, мира и созидания.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Девиз наших Игр – «Сильный характер – яркая игра!». Это не только про спорт. Это про каждого из нас.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Пришло время мужественных и решительных людей, людей, способных постоять за честь страны, за победы своих отцов и будущее своих детей. Это – наше время…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 невозможно – ни россиян, ни белорусов, других – вычеркнуть из международного олимпийского и спортивного движения. Вы всегда будете востребованы. Вы всегда будете в деле».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7AA4473C-1A15-4CC6-86A5-B1FE67A8DBF1}"/>
              </a:ext>
            </a:extLst>
          </p:cNvPr>
          <p:cNvSpPr/>
          <p:nvPr/>
        </p:nvSpPr>
        <p:spPr>
          <a:xfrm>
            <a:off x="733300" y="3458989"/>
            <a:ext cx="1879272" cy="23631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7D32A7CC-7B15-4C4F-8C34-0834264788FA}"/>
              </a:ext>
            </a:extLst>
          </p:cNvPr>
          <p:cNvSpPr/>
          <p:nvPr/>
        </p:nvSpPr>
        <p:spPr>
          <a:xfrm>
            <a:off x="2976854" y="3458989"/>
            <a:ext cx="1879272" cy="23631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26E4BF1F-4C9E-4371-986B-47B04B40FBC2}"/>
              </a:ext>
            </a:extLst>
          </p:cNvPr>
          <p:cNvSpPr/>
          <p:nvPr/>
        </p:nvSpPr>
        <p:spPr>
          <a:xfrm>
            <a:off x="5220408" y="3458989"/>
            <a:ext cx="1879272" cy="23631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3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E79CE975-58C3-4A56-8871-B3B78139E78A}"/>
              </a:ext>
            </a:extLst>
          </p:cNvPr>
          <p:cNvSpPr/>
          <p:nvPr/>
        </p:nvSpPr>
        <p:spPr>
          <a:xfrm>
            <a:off x="7463962" y="3458989"/>
            <a:ext cx="1879272" cy="23631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7CBD904D-0213-4510-A72B-B6FB810B6330}"/>
              </a:ext>
            </a:extLst>
          </p:cNvPr>
          <p:cNvSpPr/>
          <p:nvPr/>
        </p:nvSpPr>
        <p:spPr>
          <a:xfrm>
            <a:off x="9707517" y="3458989"/>
            <a:ext cx="1879272" cy="236318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5177C59-FA0F-49AD-AE01-8BBCB3549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05" y="5937050"/>
            <a:ext cx="514061" cy="5140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5B7FB8D-6C51-4E16-B829-303A67625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59" y="5937049"/>
            <a:ext cx="514061" cy="5140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23B47BF-0584-45E0-964F-29E2B60B9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46" y="5989520"/>
            <a:ext cx="514061" cy="5140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729E15E-5D81-4048-9FC1-263C1A2CF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67" y="5937048"/>
            <a:ext cx="514061" cy="5140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BDE43DA-2F7B-4578-BEB0-58ED39260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29" y="5914206"/>
            <a:ext cx="514061" cy="51406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02D6F73-07D1-4453-933E-5610B3061217}"/>
              </a:ext>
            </a:extLst>
          </p:cNvPr>
          <p:cNvSpPr/>
          <p:nvPr/>
        </p:nvSpPr>
        <p:spPr>
          <a:xfrm>
            <a:off x="0" y="-54191"/>
            <a:ext cx="12211069" cy="6873112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1F980E-AF6C-4CBB-8065-FDCCA508CBFC}"/>
              </a:ext>
            </a:extLst>
          </p:cNvPr>
          <p:cNvSpPr txBox="1"/>
          <p:nvPr/>
        </p:nvSpPr>
        <p:spPr>
          <a:xfrm>
            <a:off x="2763920" y="784273"/>
            <a:ext cx="8947835" cy="1258421"/>
          </a:xfrm>
          <a:prstGeom prst="rect">
            <a:avLst/>
          </a:prstGeom>
          <a:solidFill>
            <a:srgbClr val="FFEFE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думаете, какое значение для спортсменов стран СНГ в целом и Беларуси в частности имеют II Игры стран Содружества?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30235C9C-7389-44B7-AA59-D44435350E42}"/>
              </a:ext>
            </a:extLst>
          </p:cNvPr>
          <p:cNvSpPr/>
          <p:nvPr/>
        </p:nvSpPr>
        <p:spPr>
          <a:xfrm>
            <a:off x="1060590" y="767488"/>
            <a:ext cx="1879272" cy="1333095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2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3" y="2334035"/>
            <a:ext cx="514061" cy="514061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3B2471C7-7C2F-426F-A3AE-B603EF0ACBAC}"/>
              </a:ext>
            </a:extLst>
          </p:cNvPr>
          <p:cNvGrpSpPr/>
          <p:nvPr/>
        </p:nvGrpSpPr>
        <p:grpSpPr>
          <a:xfrm>
            <a:off x="1050222" y="2591066"/>
            <a:ext cx="10723483" cy="3106968"/>
            <a:chOff x="1031063" y="2018047"/>
            <a:chExt cx="10723483" cy="31069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9249CBB-646E-4E18-9D5D-5C822281559A}"/>
                </a:ext>
              </a:extLst>
            </p:cNvPr>
            <p:cNvSpPr txBox="1"/>
            <p:nvPr/>
          </p:nvSpPr>
          <p:spPr>
            <a:xfrm>
              <a:off x="1130849" y="2018047"/>
              <a:ext cx="10623697" cy="31069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288000" rtlCol="0">
              <a:spAutoFit/>
            </a:bodyPr>
            <a:lstStyle/>
            <a:p>
              <a:pPr marL="4848225" indent="449263" algn="just">
                <a:lnSpc>
                  <a:spcPct val="90000"/>
                </a:lnSpc>
              </a:pP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Проведение II Игр стран СНГ на нашей территории – это огромная победа для Беларуси.</a:t>
              </a:r>
            </a:p>
            <a:p>
              <a:pPr marL="4848225" indent="449263" algn="just">
                <a:lnSpc>
                  <a:spcPct val="90000"/>
                </a:lnSpc>
              </a:pP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Она продемонстрировала, что нет никакой международной изоляции, потому что </a:t>
              </a:r>
              <a:b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22 страны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приславшие сюда своих спортсменов, представляют, по сути, всю мировую географию: и Азию, и Африку, и Латинскую Америку, и СНГ. </a:t>
              </a:r>
            </a:p>
            <a:p>
              <a:pPr marL="4848225" indent="449263" algn="just">
                <a:lnSpc>
                  <a:spcPct val="90000"/>
                </a:lnSpc>
              </a:pP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Олимпийское движение может существовать только на принципах, которые провозглашались ранее, – </a:t>
              </a:r>
              <a:r>
                <a:rPr lang="ru-RU" sz="20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объективность, равные условия для всех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50" name="Picture 2" descr="II Игры стран СНГ: подробно о подготовке">
              <a:extLst>
                <a:ext uri="{FF2B5EF4-FFF2-40B4-BE49-F238E27FC236}">
                  <a16:creationId xmlns:a16="http://schemas.microsoft.com/office/drawing/2014/main" xmlns="" id="{DF1D7476-DD36-4A07-AAE1-2DF78AC1AF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063" y="2374195"/>
              <a:ext cx="4890347" cy="2750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F2D76281-0610-4A22-A4BD-F5CF027E0765}"/>
              </a:ext>
            </a:extLst>
          </p:cNvPr>
          <p:cNvSpPr/>
          <p:nvPr/>
        </p:nvSpPr>
        <p:spPr>
          <a:xfrm>
            <a:off x="0" y="-39079"/>
            <a:ext cx="12192000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8D9D1976-6D41-4DB7-A8CD-D02E1F692670}"/>
              </a:ext>
            </a:extLst>
          </p:cNvPr>
          <p:cNvSpPr/>
          <p:nvPr/>
        </p:nvSpPr>
        <p:spPr>
          <a:xfrm>
            <a:off x="1060590" y="2171969"/>
            <a:ext cx="10651165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115382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F78D8B-9EA2-498A-9D5D-3CD4514CBD78}"/>
              </a:ext>
            </a:extLst>
          </p:cNvPr>
          <p:cNvSpPr txBox="1"/>
          <p:nvPr/>
        </p:nvSpPr>
        <p:spPr>
          <a:xfrm>
            <a:off x="1742702" y="235526"/>
            <a:ext cx="101167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Александр Григорьевич Лукашенко на торжественной церемонии открытия II Игр стран СНГ отметил: </a:t>
            </a: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«Мы сделали и будем делать все … для того, чтобы Игры стран Содружества стали настоящим символом дружбы, мира и созидания.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Девиз наших Игр – «Сильный характер – яркая игра!». Это не только про спорт. Это про каждого из нас.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Пришло время мужественных и решительных людей, людей, способных постоять за честь страны, за победы своих отцов и будущее своих детей. Это – наше время…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 невозможно – ни россиян, ни белорусов, других – вычеркнуть из международного олимпийского и спортивного движения. Вы всегда будете востребованы. Вы всегда будете в деле».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7AA4473C-1A15-4CC6-86A5-B1FE67A8DBF1}"/>
              </a:ext>
            </a:extLst>
          </p:cNvPr>
          <p:cNvSpPr/>
          <p:nvPr/>
        </p:nvSpPr>
        <p:spPr>
          <a:xfrm>
            <a:off x="733300" y="3458989"/>
            <a:ext cx="1879272" cy="23631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7D32A7CC-7B15-4C4F-8C34-0834264788FA}"/>
              </a:ext>
            </a:extLst>
          </p:cNvPr>
          <p:cNvSpPr/>
          <p:nvPr/>
        </p:nvSpPr>
        <p:spPr>
          <a:xfrm>
            <a:off x="2976854" y="3458989"/>
            <a:ext cx="1879272" cy="23631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26E4BF1F-4C9E-4371-986B-47B04B40FBC2}"/>
              </a:ext>
            </a:extLst>
          </p:cNvPr>
          <p:cNvSpPr/>
          <p:nvPr/>
        </p:nvSpPr>
        <p:spPr>
          <a:xfrm>
            <a:off x="5220408" y="3458989"/>
            <a:ext cx="1879272" cy="23631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3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E79CE975-58C3-4A56-8871-B3B78139E78A}"/>
              </a:ext>
            </a:extLst>
          </p:cNvPr>
          <p:cNvSpPr/>
          <p:nvPr/>
        </p:nvSpPr>
        <p:spPr>
          <a:xfrm>
            <a:off x="7463962" y="3458989"/>
            <a:ext cx="1879272" cy="23631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7CBD904D-0213-4510-A72B-B6FB810B6330}"/>
              </a:ext>
            </a:extLst>
          </p:cNvPr>
          <p:cNvSpPr/>
          <p:nvPr/>
        </p:nvSpPr>
        <p:spPr>
          <a:xfrm>
            <a:off x="9707517" y="3458989"/>
            <a:ext cx="1879272" cy="236318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5177C59-FA0F-49AD-AE01-8BBCB3549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05" y="5937050"/>
            <a:ext cx="514061" cy="5140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5B7FB8D-6C51-4E16-B829-303A67625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59" y="5937049"/>
            <a:ext cx="514061" cy="5140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23B47BF-0584-45E0-964F-29E2B60B9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46" y="5989520"/>
            <a:ext cx="514061" cy="5140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729E15E-5D81-4048-9FC1-263C1A2CF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67" y="5937048"/>
            <a:ext cx="514061" cy="5140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BDE43DA-2F7B-4578-BEB0-58ED39260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29" y="5914206"/>
            <a:ext cx="514061" cy="51406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02D6F73-07D1-4453-933E-5610B3061217}"/>
              </a:ext>
            </a:extLst>
          </p:cNvPr>
          <p:cNvSpPr/>
          <p:nvPr/>
        </p:nvSpPr>
        <p:spPr>
          <a:xfrm>
            <a:off x="23525" y="94624"/>
            <a:ext cx="12168475" cy="6795045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strike="sngStrike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Итоги медального зачета</a:t>
            </a:r>
            <a:endParaRPr lang="ru-RU" strike="sngStrik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1F980E-AF6C-4CBB-8065-FDCCA508CBFC}"/>
              </a:ext>
            </a:extLst>
          </p:cNvPr>
          <p:cNvSpPr txBox="1"/>
          <p:nvPr/>
        </p:nvSpPr>
        <p:spPr>
          <a:xfrm>
            <a:off x="2830005" y="234651"/>
            <a:ext cx="8947835" cy="1626214"/>
          </a:xfrm>
          <a:prstGeom prst="rect">
            <a:avLst/>
          </a:prstGeom>
          <a:solidFill>
            <a:srgbClr val="F6F9F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Каковы результаты выступления белорусской команды на </a:t>
            </a:r>
            <a:b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Играх стран СНГ? </a:t>
            </a:r>
          </a:p>
          <a:p>
            <a:pPr marL="273050"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имена белорусских спортсменов, которые своими достижениями прославили Республику Беларусь на этих играх?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30235C9C-7389-44B7-AA59-D44435350E42}"/>
              </a:ext>
            </a:extLst>
          </p:cNvPr>
          <p:cNvSpPr/>
          <p:nvPr/>
        </p:nvSpPr>
        <p:spPr>
          <a:xfrm>
            <a:off x="1089124" y="234652"/>
            <a:ext cx="1879272" cy="1626214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3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1860865"/>
            <a:ext cx="514061" cy="5140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30D7695-5A23-47B4-92F2-E774DDA46935}"/>
              </a:ext>
            </a:extLst>
          </p:cNvPr>
          <p:cNvSpPr txBox="1"/>
          <p:nvPr/>
        </p:nvSpPr>
        <p:spPr>
          <a:xfrm>
            <a:off x="460363" y="7238706"/>
            <a:ext cx="37255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Женская борьба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5 золотых наград.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Арина Мартынова (до 55 кг),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Алеся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Гетманова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(до 57 кг),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Кристина Сазыкина (до 62 кг),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Ксения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Тереня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(до 65 кг),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Анна Маслакова (до 76 кг).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Таиландский бокс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Чемпионский титул завоевали Валерия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Хватик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(до 51 кг), Даниил Ермоленко (до 60 кг), Михаил Якимович (до 63,5 кг), Никита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Кокош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(до 86 кг).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Самбо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На высшую ступень пьедестала почета поднималась Даниэла Ждан (до 65 кг).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Плавание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Победительницей стала Алиса Белая (брасс, 100 м).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55E7127C-D165-4F9A-915E-72E4BE7CD668}"/>
              </a:ext>
            </a:extLst>
          </p:cNvPr>
          <p:cNvGrpSpPr/>
          <p:nvPr/>
        </p:nvGrpSpPr>
        <p:grpSpPr>
          <a:xfrm>
            <a:off x="868480" y="2294313"/>
            <a:ext cx="10888372" cy="4524608"/>
            <a:chOff x="868480" y="2294313"/>
            <a:chExt cx="10888372" cy="4524608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DA893372-A869-4A84-835A-FC784F8FA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42856" y="2320373"/>
              <a:ext cx="3473238" cy="4498548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7A681447-A02E-4BEC-A5C2-9443F7499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6493" y="2312734"/>
              <a:ext cx="4449635" cy="360147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AB67E3D-5B45-435C-8650-9B4055D84F7C}"/>
                </a:ext>
              </a:extLst>
            </p:cNvPr>
            <p:cNvSpPr txBox="1"/>
            <p:nvPr/>
          </p:nvSpPr>
          <p:spPr>
            <a:xfrm>
              <a:off x="9118718" y="2294313"/>
              <a:ext cx="2638134" cy="42780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 видов спорта: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Баскетбол </a:t>
              </a:r>
              <a:r>
                <a:rPr lang="en-US" sz="1400" dirty="0"/>
                <a:t>3x3</a:t>
              </a:r>
              <a:r>
                <a:rPr lang="ru-RU" sz="1400" dirty="0"/>
                <a:t>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Бокс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Волейбол 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Гандбол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Дзюдо 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Карате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Легкая атлетика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Мини-футбол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Плавание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Пляжный волейбол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Пляжный футбол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Самбо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Современное пятиборье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Спортивная борьба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Стрельба из лука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Стрельба пулевая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Таиландский бокс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Тяжелая атлетика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Хоккей на траве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Художественная гимнастика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D8E423B-38D2-408A-9E06-88A244746EFD}"/>
                </a:ext>
              </a:extLst>
            </p:cNvPr>
            <p:cNvSpPr txBox="1"/>
            <p:nvPr/>
          </p:nvSpPr>
          <p:spPr>
            <a:xfrm>
              <a:off x="2504826" y="6062937"/>
              <a:ext cx="285913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i="1" dirty="0"/>
                <a:t>Больше информации о </a:t>
              </a:r>
              <a:br>
                <a:rPr lang="ru-RU" i="1" dirty="0"/>
              </a:br>
              <a:r>
                <a:rPr lang="en-US" i="1" dirty="0"/>
                <a:t>II </a:t>
              </a:r>
              <a:r>
                <a:rPr lang="ru-RU" i="1" dirty="0"/>
                <a:t>Играх стран СНГ </a:t>
              </a: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B6D9BCBC-BAA5-40D7-8F51-1F1C942BC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480" y="6077881"/>
              <a:ext cx="514061" cy="514061"/>
            </a:xfrm>
            <a:prstGeom prst="rect">
              <a:avLst/>
            </a:prstGeom>
          </p:spPr>
        </p:pic>
      </p:grpSp>
      <p:sp>
        <p:nvSpPr>
          <p:cNvPr id="8" name="Прямоугольник 7">
            <a:hlinkClick r:id="rId8" action="ppaction://hlinksldjump"/>
            <a:extLst>
              <a:ext uri="{FF2B5EF4-FFF2-40B4-BE49-F238E27FC236}">
                <a16:creationId xmlns:a16="http://schemas.microsoft.com/office/drawing/2014/main" xmlns="" id="{F2D76281-0610-4A22-A4BD-F5CF027E0765}"/>
              </a:ext>
            </a:extLst>
          </p:cNvPr>
          <p:cNvSpPr/>
          <p:nvPr/>
        </p:nvSpPr>
        <p:spPr>
          <a:xfrm>
            <a:off x="0" y="-39079"/>
            <a:ext cx="12192000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hlinkClick r:id="rId9"/>
            <a:extLst>
              <a:ext uri="{FF2B5EF4-FFF2-40B4-BE49-F238E27FC236}">
                <a16:creationId xmlns:a16="http://schemas.microsoft.com/office/drawing/2014/main" xmlns="" id="{23D881AD-5548-4B1E-8F38-7DDFA5A85B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4873" y="5830276"/>
            <a:ext cx="1027724" cy="1027724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8D9D1976-6D41-4DB7-A8CD-D02E1F692670}"/>
              </a:ext>
            </a:extLst>
          </p:cNvPr>
          <p:cNvSpPr/>
          <p:nvPr/>
        </p:nvSpPr>
        <p:spPr>
          <a:xfrm>
            <a:off x="1076124" y="1914250"/>
            <a:ext cx="10651165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373574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F78D8B-9EA2-498A-9D5D-3CD4514CBD78}"/>
              </a:ext>
            </a:extLst>
          </p:cNvPr>
          <p:cNvSpPr txBox="1"/>
          <p:nvPr/>
        </p:nvSpPr>
        <p:spPr>
          <a:xfrm>
            <a:off x="1742702" y="235526"/>
            <a:ext cx="101167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Александр Григорьевич Лукашенко на торжественной церемонии открытия II Игр стран СНГ отметил: </a:t>
            </a: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«Мы сделали и будем делать все … для того, чтобы Игры стран Содружества стали настоящим символом дружбы, мира и созидания.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Девиз наших Игр – «Сильный характер – яркая игра!». Это не только про спорт. Это про каждого из нас.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Пришло время мужественных и решительных людей, людей, способных постоять за честь страны, за победы своих отцов и будущее своих детей. Это – наше время…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 невозможно – ни россиян, ни белорусов, других – вычеркнуть из международного олимпийского и спортивного движения. Вы всегда будете востребованы. Вы всегда будете в деле».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7AA4473C-1A15-4CC6-86A5-B1FE67A8DBF1}"/>
              </a:ext>
            </a:extLst>
          </p:cNvPr>
          <p:cNvSpPr/>
          <p:nvPr/>
        </p:nvSpPr>
        <p:spPr>
          <a:xfrm>
            <a:off x="733300" y="3458989"/>
            <a:ext cx="1879272" cy="23631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7D32A7CC-7B15-4C4F-8C34-0834264788FA}"/>
              </a:ext>
            </a:extLst>
          </p:cNvPr>
          <p:cNvSpPr/>
          <p:nvPr/>
        </p:nvSpPr>
        <p:spPr>
          <a:xfrm>
            <a:off x="2976854" y="3458989"/>
            <a:ext cx="1879272" cy="23631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26E4BF1F-4C9E-4371-986B-47B04B40FBC2}"/>
              </a:ext>
            </a:extLst>
          </p:cNvPr>
          <p:cNvSpPr/>
          <p:nvPr/>
        </p:nvSpPr>
        <p:spPr>
          <a:xfrm>
            <a:off x="5220408" y="3458989"/>
            <a:ext cx="1879272" cy="23631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3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E79CE975-58C3-4A56-8871-B3B78139E78A}"/>
              </a:ext>
            </a:extLst>
          </p:cNvPr>
          <p:cNvSpPr/>
          <p:nvPr/>
        </p:nvSpPr>
        <p:spPr>
          <a:xfrm>
            <a:off x="7463962" y="3458989"/>
            <a:ext cx="1879272" cy="23631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7CBD904D-0213-4510-A72B-B6FB810B6330}"/>
              </a:ext>
            </a:extLst>
          </p:cNvPr>
          <p:cNvSpPr/>
          <p:nvPr/>
        </p:nvSpPr>
        <p:spPr>
          <a:xfrm>
            <a:off x="9707517" y="3458989"/>
            <a:ext cx="1879272" cy="236318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5177C59-FA0F-49AD-AE01-8BBCB3549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05" y="5937050"/>
            <a:ext cx="514061" cy="5140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5B7FB8D-6C51-4E16-B829-303A67625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59" y="5937049"/>
            <a:ext cx="514061" cy="5140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23B47BF-0584-45E0-964F-29E2B60B9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46" y="5989520"/>
            <a:ext cx="514061" cy="5140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729E15E-5D81-4048-9FC1-263C1A2CF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67" y="5937048"/>
            <a:ext cx="514061" cy="5140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BDE43DA-2F7B-4578-BEB0-58ED39260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29" y="5914206"/>
            <a:ext cx="514061" cy="514061"/>
          </a:xfrm>
          <a:prstGeom prst="rect">
            <a:avLst/>
          </a:prstGeom>
        </p:spPr>
      </p:pic>
      <p:sp>
        <p:nvSpPr>
          <p:cNvPr id="3" name="Прямоугольник 2">
            <a:hlinkClick r:id="rId4" action="ppaction://hlinksldjump"/>
            <a:extLst>
              <a:ext uri="{FF2B5EF4-FFF2-40B4-BE49-F238E27FC236}">
                <a16:creationId xmlns:a16="http://schemas.microsoft.com/office/drawing/2014/main" xmlns="" id="{702D6F73-07D1-4453-933E-5610B3061217}"/>
              </a:ext>
            </a:extLst>
          </p:cNvPr>
          <p:cNvSpPr/>
          <p:nvPr/>
        </p:nvSpPr>
        <p:spPr>
          <a:xfrm>
            <a:off x="-19069" y="14658"/>
            <a:ext cx="12211069" cy="6873112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1F980E-AF6C-4CBB-8065-FDCCA508CBFC}"/>
              </a:ext>
            </a:extLst>
          </p:cNvPr>
          <p:cNvSpPr txBox="1"/>
          <p:nvPr/>
        </p:nvSpPr>
        <p:spPr>
          <a:xfrm>
            <a:off x="2763920" y="401572"/>
            <a:ext cx="8947835" cy="1258421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считаете, почему в социально-экономическом развитии нашей страны особое значение придается развитию туризма?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30235C9C-7389-44B7-AA59-D44435350E42}"/>
              </a:ext>
            </a:extLst>
          </p:cNvPr>
          <p:cNvSpPr/>
          <p:nvPr/>
        </p:nvSpPr>
        <p:spPr>
          <a:xfrm>
            <a:off x="1060590" y="384787"/>
            <a:ext cx="1879272" cy="1333095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4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3" y="2002953"/>
            <a:ext cx="514061" cy="514061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686E6B6C-BF9E-4535-9A50-D232A08B8601}"/>
              </a:ext>
            </a:extLst>
          </p:cNvPr>
          <p:cNvGrpSpPr/>
          <p:nvPr/>
        </p:nvGrpSpPr>
        <p:grpSpPr>
          <a:xfrm>
            <a:off x="1021274" y="2374274"/>
            <a:ext cx="10703611" cy="3960652"/>
            <a:chOff x="1021274" y="2374274"/>
            <a:chExt cx="10703611" cy="3960652"/>
          </a:xfrm>
        </p:grpSpPr>
        <p:pic>
          <p:nvPicPr>
            <p:cNvPr id="4098" name="Picture 2" descr="Коллаж. Карта Беларуси и фото">
              <a:extLst>
                <a:ext uri="{FF2B5EF4-FFF2-40B4-BE49-F238E27FC236}">
                  <a16:creationId xmlns:a16="http://schemas.microsoft.com/office/drawing/2014/main" xmlns="" id="{5C3DB2FC-EAA8-4BF2-AC2C-9801FA786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590" y="2552338"/>
              <a:ext cx="3455101" cy="2591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795C756-F0AB-4783-B6D7-48B411357FC9}"/>
                </a:ext>
              </a:extLst>
            </p:cNvPr>
            <p:cNvSpPr txBox="1"/>
            <p:nvPr/>
          </p:nvSpPr>
          <p:spPr>
            <a:xfrm>
              <a:off x="1021274" y="5218860"/>
              <a:ext cx="10703611" cy="11160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72000" rtlCol="0">
              <a:spAutoFit/>
            </a:bodyPr>
            <a:lstStyle/>
            <a:p>
              <a:pPr indent="450215" algn="just">
                <a:lnSpc>
                  <a:spcPct val="90000"/>
                </a:lnSpc>
              </a:pPr>
              <a:r>
                <a:rPr lang="ru-RU" sz="1800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 последние годы все более популярным становится </a:t>
              </a:r>
              <a:r>
                <a:rPr lang="ru-RU" sz="1800" b="1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лечебно-оздоровительный</a:t>
              </a:r>
              <a:r>
                <a:rPr lang="ru-RU" sz="1800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ru-RU" sz="1800" b="1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религиозный туризм</a:t>
              </a:r>
              <a:r>
                <a:rPr lang="ru-RU" sz="1800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ru-RU" sz="1800" b="1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военно-исторический туризм</a:t>
              </a:r>
              <a:r>
                <a:rPr lang="ru-RU" sz="1800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450215" algn="just">
                <a:lnSpc>
                  <a:spcPct val="90000"/>
                </a:lnSpc>
              </a:pPr>
              <a:r>
                <a:rPr lang="ru-RU" sz="1800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Множество зарубежных гостей приезжают в Беларусь, чтобы посетить разнообразные культурные и спортивные мероприятия международного уровня.</a:t>
              </a:r>
              <a:endPara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9BEC0FB-8B70-485B-AF24-AEEA473B4189}"/>
                </a:ext>
              </a:extLst>
            </p:cNvPr>
            <p:cNvSpPr txBox="1"/>
            <p:nvPr/>
          </p:nvSpPr>
          <p:spPr>
            <a:xfrm>
              <a:off x="4580596" y="2374274"/>
              <a:ext cx="7131159" cy="29338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144000" rtlCol="0">
              <a:spAutoFit/>
            </a:bodyPr>
            <a:lstStyle/>
            <a:p>
              <a:pPr indent="450215" algn="just">
                <a:lnSpc>
                  <a:spcPct val="90000"/>
                </a:lnSpc>
              </a:pPr>
              <a:r>
                <a:rPr lang="ru-RU" sz="1800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Государственная программа «</a:t>
              </a:r>
              <a:r>
                <a:rPr lang="ru-RU" sz="1800" b="1" spc="25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Беларусь гостеприимная</a:t>
              </a:r>
              <a:r>
                <a:rPr lang="ru-RU" sz="1800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» на 2021-2025 годы направлена на формирование и развитие современного конкурентоспособного туристического комплекса, увеличение вклада туризма в развитие национальной экономики.</a:t>
              </a:r>
              <a:endPara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450215" algn="just">
                <a:lnSpc>
                  <a:spcPct val="90000"/>
                </a:lnSpc>
              </a:pPr>
              <a:r>
                <a:rPr lang="ru-RU" sz="1800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 Беларуси активно разрабатываются </a:t>
              </a:r>
              <a:r>
                <a:rPr lang="ru-RU" sz="1800" b="1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зеленые маршруты</a:t>
              </a:r>
              <a:r>
                <a:rPr lang="ru-RU" sz="1800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которые создаются вдоль естественных зеленых коридоров, долин рек, исторических торговых путей и старых железных дорог.</a:t>
              </a:r>
              <a:endPara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450215" algn="just">
                <a:lnSpc>
                  <a:spcPct val="90000"/>
                </a:lnSpc>
              </a:pPr>
              <a:r>
                <a:rPr lang="ru-RU" sz="1800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Особое внимание в Беларуси уделяется </a:t>
              </a:r>
              <a:r>
                <a:rPr lang="ru-RU" sz="1800" b="1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развитию </a:t>
              </a:r>
              <a:r>
                <a:rPr lang="ru-RU" sz="1800" b="1" spc="25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агроэкотуризма</a:t>
              </a:r>
              <a:r>
                <a:rPr lang="ru-RU" sz="1800" spc="25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Сегодня туристов готовы принять более 2 тыс. сельских усадеб. Все они абсолютно разные и по-своему колоритные.</a:t>
              </a:r>
              <a:endPara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6" name="Прямоугольник 25">
            <a:hlinkClick r:id="rId4" action="ppaction://hlinksldjump"/>
            <a:extLst>
              <a:ext uri="{FF2B5EF4-FFF2-40B4-BE49-F238E27FC236}">
                <a16:creationId xmlns:a16="http://schemas.microsoft.com/office/drawing/2014/main" xmlns="" id="{9023CEBD-B207-4346-BBB0-AD565FE365EC}"/>
              </a:ext>
            </a:extLst>
          </p:cNvPr>
          <p:cNvSpPr/>
          <p:nvPr/>
        </p:nvSpPr>
        <p:spPr>
          <a:xfrm>
            <a:off x="0" y="39079"/>
            <a:ext cx="12192000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8D9D1976-6D41-4DB7-A8CD-D02E1F692670}"/>
              </a:ext>
            </a:extLst>
          </p:cNvPr>
          <p:cNvSpPr/>
          <p:nvPr/>
        </p:nvSpPr>
        <p:spPr>
          <a:xfrm>
            <a:off x="1073720" y="1932745"/>
            <a:ext cx="10651165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422354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F78D8B-9EA2-498A-9D5D-3CD4514CBD78}"/>
              </a:ext>
            </a:extLst>
          </p:cNvPr>
          <p:cNvSpPr txBox="1"/>
          <p:nvPr/>
        </p:nvSpPr>
        <p:spPr>
          <a:xfrm>
            <a:off x="1742702" y="235526"/>
            <a:ext cx="101167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Александр Григорьевич Лукашенко на торжественной церемонии открытия II Игр стран СНГ отметил: </a:t>
            </a: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«Мы сделали и будем делать все … для того, чтобы Игры стран Содружества стали настоящим символом дружбы, мира и созидания.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Девиз наших Игр – «Сильный характер – яркая игра!». Это не только про спорт. Это про каждого из нас.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Пришло время мужественных и решительных людей, людей, способных постоять за честь страны, за победы своих отцов и будущее своих детей. Это – наше время…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 невозможно – ни россиян, ни белорусов, других – вычеркнуть из международного олимпийского и спортивного движения. Вы всегда будете востребованы. Вы всегда будете в деле».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7AA4473C-1A15-4CC6-86A5-B1FE67A8DBF1}"/>
              </a:ext>
            </a:extLst>
          </p:cNvPr>
          <p:cNvSpPr/>
          <p:nvPr/>
        </p:nvSpPr>
        <p:spPr>
          <a:xfrm>
            <a:off x="733300" y="3458989"/>
            <a:ext cx="1879272" cy="23631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7D32A7CC-7B15-4C4F-8C34-0834264788FA}"/>
              </a:ext>
            </a:extLst>
          </p:cNvPr>
          <p:cNvSpPr/>
          <p:nvPr/>
        </p:nvSpPr>
        <p:spPr>
          <a:xfrm>
            <a:off x="2976854" y="3458989"/>
            <a:ext cx="1879272" cy="23631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26E4BF1F-4C9E-4371-986B-47B04B40FBC2}"/>
              </a:ext>
            </a:extLst>
          </p:cNvPr>
          <p:cNvSpPr/>
          <p:nvPr/>
        </p:nvSpPr>
        <p:spPr>
          <a:xfrm>
            <a:off x="5220408" y="3458989"/>
            <a:ext cx="1879272" cy="23631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3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E79CE975-58C3-4A56-8871-B3B78139E78A}"/>
              </a:ext>
            </a:extLst>
          </p:cNvPr>
          <p:cNvSpPr/>
          <p:nvPr/>
        </p:nvSpPr>
        <p:spPr>
          <a:xfrm>
            <a:off x="7463962" y="3458989"/>
            <a:ext cx="1879272" cy="23631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7CBD904D-0213-4510-A72B-B6FB810B6330}"/>
              </a:ext>
            </a:extLst>
          </p:cNvPr>
          <p:cNvSpPr/>
          <p:nvPr/>
        </p:nvSpPr>
        <p:spPr>
          <a:xfrm>
            <a:off x="9707517" y="3458989"/>
            <a:ext cx="1879272" cy="236318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5177C59-FA0F-49AD-AE01-8BBCB3549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05" y="5937050"/>
            <a:ext cx="514061" cy="5140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5B7FB8D-6C51-4E16-B829-303A67625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59" y="5937049"/>
            <a:ext cx="514061" cy="5140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23B47BF-0584-45E0-964F-29E2B60B9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46" y="5989520"/>
            <a:ext cx="514061" cy="5140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729E15E-5D81-4048-9FC1-263C1A2CF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67" y="5937048"/>
            <a:ext cx="514061" cy="5140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BDE43DA-2F7B-4578-BEB0-58ED39260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29" y="5914206"/>
            <a:ext cx="514061" cy="514061"/>
          </a:xfrm>
          <a:prstGeom prst="rect">
            <a:avLst/>
          </a:prstGeom>
        </p:spPr>
      </p:pic>
      <p:sp>
        <p:nvSpPr>
          <p:cNvPr id="25" name="Прямоугольник 2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D1EF5D7-8F29-42E4-99BA-8571427F2189}"/>
              </a:ext>
            </a:extLst>
          </p:cNvPr>
          <p:cNvSpPr/>
          <p:nvPr/>
        </p:nvSpPr>
        <p:spPr>
          <a:xfrm>
            <a:off x="-19069" y="14658"/>
            <a:ext cx="12211069" cy="6873112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1F980E-AF6C-4CBB-8065-FDCCA508CBFC}"/>
              </a:ext>
            </a:extLst>
          </p:cNvPr>
          <p:cNvSpPr txBox="1"/>
          <p:nvPr/>
        </p:nvSpPr>
        <p:spPr>
          <a:xfrm>
            <a:off x="2763920" y="784273"/>
            <a:ext cx="8947835" cy="86325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из спортсменов завоевал первую олимпийскую медаль в истории белорусского женского фристайла?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30235C9C-7389-44B7-AA59-D44435350E42}"/>
              </a:ext>
            </a:extLst>
          </p:cNvPr>
          <p:cNvSpPr/>
          <p:nvPr/>
        </p:nvSpPr>
        <p:spPr>
          <a:xfrm>
            <a:off x="1060590" y="767488"/>
            <a:ext cx="1879272" cy="826835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3" y="2334035"/>
            <a:ext cx="514061" cy="514061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81FDD338-EBBD-4C60-9354-6AE086A1D68E}"/>
              </a:ext>
            </a:extLst>
          </p:cNvPr>
          <p:cNvGrpSpPr/>
          <p:nvPr/>
        </p:nvGrpSpPr>
        <p:grpSpPr>
          <a:xfrm>
            <a:off x="1103766" y="2124056"/>
            <a:ext cx="10581021" cy="3561236"/>
            <a:chOff x="1103766" y="2124056"/>
            <a:chExt cx="10581021" cy="3561236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702D6F73-07D1-4453-933E-5610B3061217}"/>
                </a:ext>
              </a:extLst>
            </p:cNvPr>
            <p:cNvSpPr/>
            <p:nvPr/>
          </p:nvSpPr>
          <p:spPr>
            <a:xfrm>
              <a:off x="6337865" y="2135207"/>
              <a:ext cx="5346922" cy="3538934"/>
            </a:xfrm>
            <a:prstGeom prst="rect">
              <a:avLst/>
            </a:prstGeom>
            <a:solidFill>
              <a:srgbClr val="FFFFFF">
                <a:alpha val="7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algn="just"/>
              <a:r>
                <a:rPr lang="ru-RU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Цупер</a:t>
              </a: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Алла Петровна </a:t>
              </a: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</a:p>
            <a:p>
              <a:pPr marL="177800" algn="just"/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тренер-администратор национальной команды Республики Беларусь по фристайлу, чемпион Олимпийских игр 2014 года, заслуженный мастер спорта, кавалер ордена Отечества III степени, член комиссии спортсменов Национального олимпийского комитета Республики Беларусь. </a:t>
              </a:r>
            </a:p>
            <a:p>
              <a:pPr marL="177800" algn="just"/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xmlns="" id="{DE898E53-F7E6-4181-8F86-44F8D3BDE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766" y="2124056"/>
              <a:ext cx="5261067" cy="356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Прямоугольник 21">
            <a:hlinkClick r:id="rId4" action="ppaction://hlinksldjump"/>
            <a:extLst>
              <a:ext uri="{FF2B5EF4-FFF2-40B4-BE49-F238E27FC236}">
                <a16:creationId xmlns:a16="http://schemas.microsoft.com/office/drawing/2014/main" xmlns="" id="{8B3A55BB-4857-4E6A-A2A2-1CC6C4DD8F5B}"/>
              </a:ext>
            </a:extLst>
          </p:cNvPr>
          <p:cNvSpPr/>
          <p:nvPr/>
        </p:nvSpPr>
        <p:spPr>
          <a:xfrm>
            <a:off x="-9535" y="-71252"/>
            <a:ext cx="12192000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8D9D1976-6D41-4DB7-A8CD-D02E1F692670}"/>
              </a:ext>
            </a:extLst>
          </p:cNvPr>
          <p:cNvSpPr/>
          <p:nvPr/>
        </p:nvSpPr>
        <p:spPr>
          <a:xfrm>
            <a:off x="1060590" y="1702730"/>
            <a:ext cx="10651165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293018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/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xmlns="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4291993" y="4324869"/>
            <a:ext cx="7914803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000" b="1" dirty="0">
                <a:solidFill>
                  <a:srgbClr val="891114"/>
                </a:solidFill>
                <a:latin typeface="Arial Black" panose="020B0A04020102020204" pitchFamily="34" charset="0"/>
                <a:cs typeface="Arial"/>
              </a:rPr>
              <a:t>Герои спорта</a:t>
            </a:r>
            <a:endParaRPr lang="x-none" sz="7000" b="1" dirty="0">
              <a:solidFill>
                <a:srgbClr val="891114"/>
              </a:solidFill>
              <a:latin typeface="Arial Black" panose="020B0A04020102020204" pitchFamily="34" charset="0"/>
              <a:cs typeface="Arial"/>
            </a:endParaRPr>
          </a:p>
        </p:txBody>
      </p:sp>
      <p:pic>
        <p:nvPicPr>
          <p:cNvPr id="13" name="Рисунок 1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47F7905B-973E-45CF-AF45-9EB90AFFF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8" y="131110"/>
            <a:ext cx="1013244" cy="11374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9C4255-6956-4B16-81DA-461CB39A58EB}"/>
              </a:ext>
            </a:extLst>
          </p:cNvPr>
          <p:cNvSpPr txBox="1"/>
          <p:nvPr/>
        </p:nvSpPr>
        <p:spPr>
          <a:xfrm>
            <a:off x="4291993" y="1124969"/>
            <a:ext cx="7914803" cy="1089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2B436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</a:t>
            </a:r>
          </a:p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2B436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 ЛИЦАХ</a:t>
            </a:r>
            <a:endParaRPr lang="ru-RU" sz="5400" b="1" dirty="0">
              <a:solidFill>
                <a:srgbClr val="2B436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A253AF8-BC33-4162-B93B-1A447E0D3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90" y="3302095"/>
            <a:ext cx="4017804" cy="30090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00D686A-B982-47FF-8C2A-60CCF880B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533" y="55174"/>
            <a:ext cx="3444460" cy="293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95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2776</TotalTime>
  <Words>2485</Words>
  <Application>Microsoft Office PowerPoint</Application>
  <PresentationFormat>Широкоэкранный</PresentationFormat>
  <Paragraphs>212</Paragraphs>
  <Slides>19</Slides>
  <Notes>15</Notes>
  <HiddenSlides>5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Calibri</vt:lpstr>
      <vt:lpstr>Arial Black</vt:lpstr>
      <vt:lpstr>Open Sans</vt:lpstr>
      <vt:lpstr>Times New Roman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Юрий Емельяненко</cp:lastModifiedBy>
  <cp:revision>235</cp:revision>
  <cp:lastPrinted>2018-12-07T06:48:34Z</cp:lastPrinted>
  <dcterms:created xsi:type="dcterms:W3CDTF">2018-12-03T10:14:15Z</dcterms:created>
  <dcterms:modified xsi:type="dcterms:W3CDTF">2023-09-22T06:27:04Z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5596818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